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6" r:id="rId4"/>
    <p:sldId id="267" r:id="rId5"/>
    <p:sldId id="265" r:id="rId6"/>
    <p:sldId id="258" r:id="rId8"/>
    <p:sldId id="268" r:id="rId9"/>
    <p:sldId id="269" r:id="rId10"/>
    <p:sldId id="270" r:id="rId11"/>
    <p:sldId id="271" r:id="rId12"/>
    <p:sldId id="272" r:id="rId13"/>
    <p:sldId id="275" r:id="rId14"/>
    <p:sldId id="335" r:id="rId15"/>
    <p:sldId id="297" r:id="rId16"/>
    <p:sldId id="298" r:id="rId17"/>
    <p:sldId id="273" r:id="rId18"/>
    <p:sldId id="274" r:id="rId19"/>
    <p:sldId id="285" r:id="rId20"/>
    <p:sldId id="287" r:id="rId21"/>
    <p:sldId id="288" r:id="rId22"/>
    <p:sldId id="309" r:id="rId23"/>
    <p:sldId id="313" r:id="rId24"/>
    <p:sldId id="339" r:id="rId25"/>
    <p:sldId id="323" r:id="rId26"/>
    <p:sldId id="314" r:id="rId27"/>
    <p:sldId id="336" r:id="rId28"/>
    <p:sldId id="312" r:id="rId29"/>
    <p:sldId id="332" r:id="rId30"/>
    <p:sldId id="263" r:id="rId31"/>
    <p:sldId id="299" r:id="rId32"/>
    <p:sldId id="310" r:id="rId33"/>
    <p:sldId id="311" r:id="rId34"/>
    <p:sldId id="301" r:id="rId35"/>
    <p:sldId id="334" r:id="rId36"/>
    <p:sldId id="325" r:id="rId37"/>
  </p:sldIdLst>
  <p:sldSz cx="9144000" cy="6858000" type="screen4x3"/>
  <p:notesSz cx="6858000" cy="91440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28" autoAdjust="0"/>
    <p:restoredTop sz="94660"/>
  </p:normalViewPr>
  <p:slideViewPr>
    <p:cSldViewPr showGuides="1">
      <p:cViewPr varScale="1">
        <p:scale>
          <a:sx n="72" d="100"/>
          <a:sy n="72" d="100"/>
        </p:scale>
        <p:origin x="1296" y="78"/>
      </p:cViewPr>
      <p:guideLst>
        <p:guide orient="horz" pos="2163"/>
        <p:guide pos="2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ea typeface="SimSun" panose="0201060003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ea typeface="SimSun" panose="0201060003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ea typeface="SimSun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>
                <a:ea typeface="SimSun" panose="0201060003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>
                <a:ea typeface="SimSun" panose="02010600030101010101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>
                <a:ea typeface="SimSun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603885" y="1029335"/>
            <a:ext cx="1801495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IN" altLang="en-US" sz="3200" b="1">
                <a:solidFill>
                  <a:schemeClr val="accent4"/>
                </a:solidFill>
                <a:effectLst/>
              </a:rPr>
              <a:t>Team-57</a:t>
            </a:r>
            <a:endParaRPr lang="en-IN" altLang="en-US" sz="3200" b="1">
              <a:solidFill>
                <a:schemeClr val="accent4"/>
              </a:solidFill>
              <a:effectLst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489570" y="2829560"/>
            <a:ext cx="8164223" cy="101566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MEDICAL ASSISTANT</a:t>
            </a:r>
            <a:endParaRPr lang="en-IN" alt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4745990" y="4474210"/>
            <a:ext cx="47561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Members:-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Sarwang (19csu279)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Satyam (19csu281)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Shashank (19csu285)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Shivani (19csu294)</a:t>
            </a:r>
            <a:endParaRPr lang="en-IN" alt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/>
              <a:t>Shreyansika (19csu300)</a:t>
            </a:r>
            <a:endParaRPr lang="en-I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115616" y="1340768"/>
            <a:ext cx="63140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 dirty="0"/>
              <a:t>&gt;</a:t>
            </a:r>
            <a:r>
              <a:rPr lang="en-US" altLang="en-IN" b="1" dirty="0"/>
              <a:t>src</a:t>
            </a:r>
            <a:r>
              <a:rPr lang="en-US" b="1" dirty="0">
                <a:sym typeface="+mn-ea"/>
              </a:rPr>
              <a:t>.ncu.java</a:t>
            </a:r>
            <a:endParaRPr lang="en-US" b="1" dirty="0">
              <a:sym typeface="+mn-ea"/>
            </a:endParaRPr>
          </a:p>
          <a:p>
            <a:r>
              <a:rPr lang="en-US" b="1" dirty="0">
                <a:sym typeface="+mn-ea"/>
              </a:rPr>
              <a:t>     </a:t>
            </a:r>
            <a:r>
              <a:rPr lang="en-US" dirty="0">
                <a:sym typeface="+mn-ea"/>
              </a:rPr>
              <a:t>This folder contains the file handling</a:t>
            </a:r>
            <a:endParaRPr lang="en-US" dirty="0"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ym typeface="+mn-ea"/>
              </a:rPr>
              <a:t>Csv</a:t>
            </a:r>
            <a:r>
              <a:rPr lang="en-US" dirty="0">
                <a:sym typeface="+mn-ea"/>
              </a:rPr>
              <a:t> writer</a:t>
            </a:r>
            <a:endParaRPr lang="en-US" dirty="0"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+mn-ea"/>
              </a:rPr>
              <a:t>Find</a:t>
            </a:r>
            <a:endParaRPr lang="en-US" dirty="0"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+mn-ea"/>
              </a:rPr>
              <a:t>Show Output</a:t>
            </a:r>
            <a:endParaRPr lang="en-US" dirty="0">
              <a:sym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ym typeface="+mn-ea"/>
              </a:rPr>
              <a:t>Screen Clear </a:t>
            </a:r>
            <a:endParaRPr lang="en-US" dirty="0">
              <a:sym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ym typeface="+mn-ea"/>
              </a:rPr>
              <a:t>txt-</a:t>
            </a:r>
            <a:r>
              <a:rPr lang="en-US" dirty="0">
                <a:sym typeface="+mn-ea"/>
              </a:rPr>
              <a:t> This folder contains all the text files .</a:t>
            </a:r>
            <a:endParaRPr lang="en-US" b="1" dirty="0">
              <a:sym typeface="+mn-ea"/>
            </a:endParaRPr>
          </a:p>
          <a:p>
            <a:endParaRPr lang="en-US" dirty="0">
              <a:sym typeface="+mn-ea"/>
            </a:endParaRPr>
          </a:p>
          <a:p>
            <a:r>
              <a:rPr lang="en-US" b="1" dirty="0">
                <a:sym typeface="+mn-ea"/>
              </a:rPr>
              <a:t>    </a:t>
            </a:r>
            <a:r>
              <a:rPr lang="en-US" dirty="0">
                <a:sym typeface="+mn-ea"/>
              </a:rPr>
              <a:t>                  </a:t>
            </a:r>
            <a:endParaRPr lang="en-US" dirty="0">
              <a:sym typeface="+mn-ea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875" y="-12065"/>
            <a:ext cx="9175750" cy="688276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298700" y="224542"/>
            <a:ext cx="43230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IN" altLang="en-US" sz="4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WELCOME PAGE</a:t>
            </a:r>
            <a:endParaRPr lang="en-IN" altLang="en-US" sz="4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7289" t="9250" r="36375" b="9431"/>
          <a:stretch>
            <a:fillRect/>
          </a:stretch>
        </p:blipFill>
        <p:spPr>
          <a:xfrm>
            <a:off x="1906270" y="993140"/>
            <a:ext cx="6107430" cy="5641975"/>
          </a:xfrm>
          <a:prstGeom prst="rect">
            <a:avLst/>
          </a:prstGeom>
        </p:spPr>
      </p:pic>
      <p:sp>
        <p:nvSpPr>
          <p:cNvPr id="6" name="Left Arrow Callout 5"/>
          <p:cNvSpPr/>
          <p:nvPr/>
        </p:nvSpPr>
        <p:spPr>
          <a:xfrm>
            <a:off x="5152390" y="3621405"/>
            <a:ext cx="3719830" cy="72009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For loop here  is used to provide space</a:t>
            </a:r>
            <a:endParaRPr lang="en-I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6355" y="-35560"/>
            <a:ext cx="9236710" cy="692848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781494" y="224542"/>
            <a:ext cx="5357493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400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MEDICAL DATA BASE</a:t>
            </a:r>
            <a:endParaRPr lang="en-US" sz="400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4766" t="9056" r="58135" b="8352"/>
          <a:stretch>
            <a:fillRect/>
          </a:stretch>
        </p:blipFill>
        <p:spPr>
          <a:xfrm>
            <a:off x="357505" y="981710"/>
            <a:ext cx="3815715" cy="4778375"/>
          </a:xfrm>
          <a:prstGeom prst="rect">
            <a:avLst/>
          </a:prstGeom>
        </p:spPr>
      </p:pic>
      <p:sp>
        <p:nvSpPr>
          <p:cNvPr id="8" name="Left Arrow Callout 7"/>
          <p:cNvSpPr/>
          <p:nvPr/>
        </p:nvSpPr>
        <p:spPr>
          <a:xfrm>
            <a:off x="2206625" y="1176020"/>
            <a:ext cx="1807845" cy="73152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Generating random </a:t>
            </a:r>
            <a:r>
              <a:rPr lang="en-IN" altLang="en-US" sz="1400">
                <a:solidFill>
                  <a:schemeClr val="tx1"/>
                </a:solidFill>
              </a:rPr>
              <a:t>ID</a:t>
            </a:r>
            <a:endParaRPr lang="en-IN" altLang="en-US" sz="1400">
              <a:solidFill>
                <a:schemeClr val="tx1"/>
              </a:solidFill>
            </a:endParaRPr>
          </a:p>
        </p:txBody>
      </p:sp>
      <p:sp>
        <p:nvSpPr>
          <p:cNvPr id="9" name="Down Arrow Callout 8"/>
          <p:cNvSpPr/>
          <p:nvPr/>
        </p:nvSpPr>
        <p:spPr>
          <a:xfrm>
            <a:off x="1338580" y="2823845"/>
            <a:ext cx="1543685" cy="67437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Object of age validator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1884680" y="3498215"/>
            <a:ext cx="1543685" cy="67437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Object of gender validator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1" name="Down Arrow Callout 10"/>
          <p:cNvSpPr/>
          <p:nvPr/>
        </p:nvSpPr>
        <p:spPr>
          <a:xfrm>
            <a:off x="979805" y="4112895"/>
            <a:ext cx="1543685" cy="67437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Object of contact validator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2" name="Left Arrow Callout 11"/>
          <p:cNvSpPr/>
          <p:nvPr/>
        </p:nvSpPr>
        <p:spPr>
          <a:xfrm>
            <a:off x="2459355" y="4575810"/>
            <a:ext cx="1913255" cy="86677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object for Csv Writer class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Left Arrow Callout 12"/>
          <p:cNvSpPr/>
          <p:nvPr/>
        </p:nvSpPr>
        <p:spPr>
          <a:xfrm rot="1200000">
            <a:off x="2136140" y="5538470"/>
            <a:ext cx="1807845" cy="73152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method of csv writer</a:t>
            </a: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405" y="2118995"/>
            <a:ext cx="4853305" cy="2456815"/>
          </a:xfrm>
          <a:prstGeom prst="rect">
            <a:avLst/>
          </a:prstGeom>
        </p:spPr>
      </p:pic>
      <p:sp>
        <p:nvSpPr>
          <p:cNvPr id="22" name="Down Arrow Callout 21"/>
          <p:cNvSpPr/>
          <p:nvPr/>
        </p:nvSpPr>
        <p:spPr>
          <a:xfrm>
            <a:off x="4460240" y="1318260"/>
            <a:ext cx="2002155" cy="117348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Genrating random patient id</a:t>
            </a: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bldLvl="0" animBg="1"/>
      <p:bldP spid="9" grpId="1" animBg="1"/>
      <p:bldP spid="9" grpId="2" bldLvl="0" animBg="1"/>
      <p:bldP spid="10" grpId="0" animBg="1"/>
      <p:bldP spid="10" grpId="1" animBg="1"/>
      <p:bldP spid="10" grpId="2" animBg="1"/>
      <p:bldP spid="11" grpId="0" bldLvl="0" animBg="1"/>
      <p:bldP spid="11" grpId="1" animBg="1"/>
      <p:bldP spid="11" grpId="2" bldLvl="0" animBg="1"/>
      <p:bldP spid="12" grpId="0" animBg="1"/>
      <p:bldP spid="12" grpId="1" animBg="1"/>
      <p:bldP spid="13" grpId="0" bldLvl="0" animBg="1"/>
      <p:bldP spid="13" grpId="1" animBg="1"/>
      <p:bldP spid="13" grpId="2" bldLvl="0" animBg="1"/>
      <p:bldP spid="22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80645" y="-64135"/>
            <a:ext cx="9236710" cy="6928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6729" t="10546" r="29661" b="9380"/>
          <a:stretch>
            <a:fillRect/>
          </a:stretch>
        </p:blipFill>
        <p:spPr>
          <a:xfrm>
            <a:off x="1128395" y="928370"/>
            <a:ext cx="6650990" cy="55880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3883660" y="3152140"/>
            <a:ext cx="1507490" cy="638810"/>
          </a:xfrm>
          <a:prstGeom prst="wedgeEllipse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Handling Exception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1497330" y="1827530"/>
            <a:ext cx="2581910" cy="88265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creating switch statement for menu() method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7" name="Left Arrow Callout 6"/>
          <p:cNvSpPr/>
          <p:nvPr/>
        </p:nvSpPr>
        <p:spPr>
          <a:xfrm>
            <a:off x="6716395" y="714375"/>
            <a:ext cx="2232025" cy="1584325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Defining menu() method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9" grpId="1" bldLvl="0" animBg="1"/>
      <p:bldP spid="8" grpId="0" bldLvl="0" animBg="1"/>
      <p:bldP spid="8" grpId="1" bldLvl="0" animBg="1"/>
      <p:bldP spid="7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94165" cy="6858000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2407311" y="285750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endParaRPr lang="en-IN" altLang="en-US" sz="36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3895" y="991235"/>
            <a:ext cx="746760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IN" altLang="en-US" sz="1800"/>
              <a:t>Age Validation-</a:t>
            </a:r>
            <a:endParaRPr lang="en-IN" altLang="en-US" sz="1000"/>
          </a:p>
          <a:p>
            <a:pPr>
              <a:buFont typeface="Wingdings" panose="05000000000000000000" charset="0"/>
            </a:pPr>
            <a:endParaRPr lang="en-IN" altLang="en-US" sz="1000"/>
          </a:p>
          <a:p>
            <a:pPr>
              <a:buFont typeface="Wingdings" panose="05000000000000000000" charset="0"/>
            </a:pPr>
            <a:endParaRPr lang="en-IN" altLang="en-US" sz="1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9676" r="70115" b="54528"/>
          <a:stretch>
            <a:fillRect/>
          </a:stretch>
        </p:blipFill>
        <p:spPr>
          <a:xfrm>
            <a:off x="864870" y="1393190"/>
            <a:ext cx="3232150" cy="2177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t="46852" r="70115" b="20583"/>
          <a:stretch>
            <a:fillRect/>
          </a:stretch>
        </p:blipFill>
        <p:spPr>
          <a:xfrm>
            <a:off x="4340860" y="1393190"/>
            <a:ext cx="3362325" cy="21774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0" y="3682365"/>
            <a:ext cx="27114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IN" altLang="en-US" sz="1800"/>
              <a:t>Gender Validation-</a:t>
            </a:r>
            <a:endParaRPr lang="en-IN" altLang="en-US" sz="1000"/>
          </a:p>
          <a:p>
            <a:pPr>
              <a:buFont typeface="Wingdings" panose="05000000000000000000" charset="0"/>
            </a:pPr>
            <a:endParaRPr lang="en-IN" altLang="en-US" sz="1000"/>
          </a:p>
          <a:p>
            <a:pPr>
              <a:buFont typeface="Wingdings" panose="05000000000000000000" charset="0"/>
            </a:pPr>
            <a:endParaRPr lang="en-IN" altLang="en-US" sz="1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t="9870" r="69078" b="53046"/>
          <a:stretch>
            <a:fillRect/>
          </a:stretch>
        </p:blipFill>
        <p:spPr>
          <a:xfrm>
            <a:off x="2282825" y="4176395"/>
            <a:ext cx="3134995" cy="2197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l="5481" t="46130" r="61583" b="26943"/>
          <a:stretch>
            <a:fillRect/>
          </a:stretch>
        </p:blipFill>
        <p:spPr>
          <a:xfrm>
            <a:off x="5593715" y="4176395"/>
            <a:ext cx="3453765" cy="2090420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 rot="1320000">
            <a:off x="6501765" y="449580"/>
            <a:ext cx="2177415" cy="1491615"/>
          </a:xfrm>
          <a:prstGeom prst="wedgeEllipseCallout">
            <a:avLst/>
          </a:prstGeom>
          <a:solidFill>
            <a:schemeClr val="accent1">
              <a:lumMod val="60000"/>
              <a:lumOff val="4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>
                <a:solidFill>
                  <a:schemeClr val="tx1"/>
                </a:solidFill>
              </a:rPr>
              <a:t>Will be valid only if it lies between the range mentioned</a:t>
            </a:r>
            <a:endParaRPr lang="en-IN" altLang="en-US">
              <a:solidFill>
                <a:schemeClr val="tx1"/>
              </a:solidFill>
            </a:endParaRPr>
          </a:p>
        </p:txBody>
      </p:sp>
      <p:sp>
        <p:nvSpPr>
          <p:cNvPr id="14" name="Down Arrow Callout 13"/>
          <p:cNvSpPr/>
          <p:nvPr/>
        </p:nvSpPr>
        <p:spPr>
          <a:xfrm>
            <a:off x="4985385" y="2293620"/>
            <a:ext cx="3620770" cy="2064385"/>
          </a:xfrm>
          <a:prstGeom prst="downArrow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>
                <a:solidFill>
                  <a:schemeClr val="tx1"/>
                </a:solidFill>
              </a:rPr>
              <a:t>Will be valid if user enters “m for male” and “f for female” (both capital or small)Anything other than these 4 letters would be invalid</a:t>
            </a:r>
            <a:endParaRPr lang="en-IN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4075" y="221000"/>
            <a:ext cx="392569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altLang="en-US" sz="4400" b="1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VALIDATIONS</a:t>
            </a:r>
            <a:endParaRPr lang="en-IN" altLang="en-US" sz="4400" b="1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14" grpId="0" bldLvl="0" animBg="1"/>
      <p:bldP spid="1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78155" y="976630"/>
            <a:ext cx="3902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IN" altLang="en-US"/>
              <a:t>Contact Number validation-</a:t>
            </a:r>
            <a:endParaRPr lang="en-I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4365" t="11250" r="73318" b="64861"/>
          <a:stretch>
            <a:fillRect/>
          </a:stretch>
        </p:blipFill>
        <p:spPr>
          <a:xfrm>
            <a:off x="407670" y="2381250"/>
            <a:ext cx="2689225" cy="24650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16508" t="43806" r="22719" b="34764"/>
          <a:stretch>
            <a:fillRect/>
          </a:stretch>
        </p:blipFill>
        <p:spPr>
          <a:xfrm>
            <a:off x="3238500" y="1607185"/>
            <a:ext cx="5851525" cy="1552575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3441065" y="1862455"/>
            <a:ext cx="4252595" cy="51879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Matche</a:t>
            </a:r>
            <a:r>
              <a:rPr lang="en-IN" altLang="en-US" sz="1600"/>
              <a:t>r</a:t>
            </a:r>
            <a:r>
              <a:rPr lang="en-US" sz="1600"/>
              <a:t> m=p.matche</a:t>
            </a:r>
            <a:r>
              <a:rPr lang="en-IN" altLang="en-US" sz="1600"/>
              <a:t>r</a:t>
            </a:r>
            <a:r>
              <a:rPr lang="en-US" sz="1600"/>
              <a:t>(String target);</a:t>
            </a:r>
            <a:endParaRPr lang="en-US" sz="1600"/>
          </a:p>
        </p:txBody>
      </p:sp>
      <p:sp>
        <p:nvSpPr>
          <p:cNvPr id="10" name="Up Arrow Callout 9"/>
          <p:cNvSpPr/>
          <p:nvPr/>
        </p:nvSpPr>
        <p:spPr>
          <a:xfrm>
            <a:off x="3722370" y="2937510"/>
            <a:ext cx="2389505" cy="807720"/>
          </a:xfrm>
          <a:prstGeom prst="upArrowCallou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 </a:t>
            </a:r>
            <a:r>
              <a:rPr lang="en-US" sz="1400">
                <a:solidFill>
                  <a:schemeClr val="tx1"/>
                </a:solidFill>
              </a:rPr>
              <a:t>returns the entire portion of the input that matched.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8" name="Cloud Callout 7"/>
          <p:cNvSpPr/>
          <p:nvPr/>
        </p:nvSpPr>
        <p:spPr>
          <a:xfrm>
            <a:off x="3096895" y="1094105"/>
            <a:ext cx="3961130" cy="1287145"/>
          </a:xfrm>
          <a:prstGeom prst="cloudCallout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IN" altLang="en-US" sz="1600" b="0" strike="noStrike" spc="-1">
              <a:solidFill>
                <a:schemeClr val="tx1"/>
              </a:solidFill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IN" altLang="en-US" sz="1600" b="0" strike="noStrike" spc="-1">
                <a:solidFill>
                  <a:schemeClr val="tx1"/>
                </a:solidFill>
                <a:latin typeface="Arial" panose="020B0604020202020204"/>
              </a:rPr>
              <a:t>Find() Method of Matcher object checks for the pattern defined by Pattern object</a:t>
            </a:r>
            <a:endParaRPr lang="en-US" b="0" strike="noStrike" spc="-1">
              <a:latin typeface="Arial" panose="020B0604020202020204"/>
            </a:endParaRPr>
          </a:p>
          <a:p>
            <a:pPr algn="ctr"/>
            <a:endParaRPr lang="en-US"/>
          </a:p>
        </p:txBody>
      </p:sp>
      <p:sp>
        <p:nvSpPr>
          <p:cNvPr id="3" name="Up Arrow Callout 2"/>
          <p:cNvSpPr/>
          <p:nvPr/>
        </p:nvSpPr>
        <p:spPr>
          <a:xfrm>
            <a:off x="3880485" y="2477770"/>
            <a:ext cx="5040630" cy="236855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It will take input of forms-</a:t>
            </a:r>
            <a:endParaRPr lang="en-IN" alt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No. should be of 10 digits starting with 7,8 or 9.</a:t>
            </a:r>
            <a:endParaRPr lang="en-IN" alt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No. could have 0  or 91 in starting other than the 10 digits.</a:t>
            </a:r>
            <a:endParaRPr lang="en-IN" alt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No. could have “+” before 91 </a:t>
            </a:r>
            <a:endParaRPr lang="en-IN" alt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No. could have - after 91</a:t>
            </a:r>
            <a:endParaRPr lang="en-IN" alt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N" alt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8" grpId="2" bldLvl="0" animBg="1"/>
      <p:bldP spid="8" grpId="3" bldLvl="0" animBg="1"/>
      <p:bldP spid="9" grpId="0" bldLvl="0" animBg="1"/>
      <p:bldP spid="9" grpId="1" animBg="1"/>
      <p:bldP spid="9" grpId="2" bldLvl="0" animBg="1"/>
      <p:bldP spid="10" grpId="0" bldLvl="0" animBg="1"/>
      <p:bldP spid="10" grpId="1" animBg="1"/>
      <p:bldP spid="10" grpId="2" bldLvl="0" animBg="1"/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549275" y="1252855"/>
            <a:ext cx="3441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ü"/>
            </a:pPr>
            <a:r>
              <a:rPr lang="en-IN" altLang="en-US" dirty="0"/>
              <a:t>File Validation-</a:t>
            </a:r>
            <a:endParaRPr lang="en-IN" altLang="en-US" dirty="0"/>
          </a:p>
        </p:txBody>
      </p:sp>
      <p:sp>
        <p:nvSpPr>
          <p:cNvPr id="17" name="Rectangular Callout 16"/>
          <p:cNvSpPr/>
          <p:nvPr/>
        </p:nvSpPr>
        <p:spPr>
          <a:xfrm>
            <a:off x="2582683" y="2067369"/>
            <a:ext cx="2814957" cy="196616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file name  contains more than 20 character then it will show a message.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8" name="Rectangular Callout 17"/>
          <p:cNvSpPr/>
          <p:nvPr/>
        </p:nvSpPr>
        <p:spPr>
          <a:xfrm>
            <a:off x="2684301" y="2663202"/>
            <a:ext cx="2520280" cy="1874423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string matches that file name contain any special character then it will show message.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2647812" y="2942111"/>
            <a:ext cx="2593258" cy="2140269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string matches that the file name do not contain any extension then will throw the Missing Extension Exception.</a:t>
            </a:r>
            <a:endParaRPr 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2627784" y="3600415"/>
            <a:ext cx="2576797" cy="186043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string matches that file name do not  contain the </a:t>
            </a:r>
            <a:r>
              <a:rPr lang="en-US" dirty="0" err="1"/>
              <a:t>csv</a:t>
            </a:r>
            <a:r>
              <a:rPr lang="en-US" dirty="0"/>
              <a:t> extension then it will show the message.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5687" t="36694" r="28849" b="11056"/>
          <a:stretch>
            <a:fillRect/>
          </a:stretch>
        </p:blipFill>
        <p:spPr>
          <a:xfrm>
            <a:off x="359410" y="1848485"/>
            <a:ext cx="8164830" cy="4326890"/>
          </a:xfrm>
          <a:prstGeom prst="rect">
            <a:avLst/>
          </a:prstGeom>
        </p:spPr>
      </p:pic>
      <p:sp>
        <p:nvSpPr>
          <p:cNvPr id="15" name="Cloud Callout 14"/>
          <p:cNvSpPr/>
          <p:nvPr/>
        </p:nvSpPr>
        <p:spPr>
          <a:xfrm>
            <a:off x="2647950" y="3637280"/>
            <a:ext cx="2343150" cy="144526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Here we are checking that the string has </a:t>
            </a:r>
            <a:r>
              <a:rPr lang="en-US" sz="1200" dirty="0" err="1"/>
              <a:t>csv</a:t>
            </a:r>
            <a:r>
              <a:rPr lang="en-US" sz="1200" dirty="0"/>
              <a:t> extension or not. 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11" name="Rectangular Callout 10"/>
          <p:cNvSpPr/>
          <p:nvPr/>
        </p:nvSpPr>
        <p:spPr>
          <a:xfrm>
            <a:off x="835025" y="3526790"/>
            <a:ext cx="1849120" cy="97028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Here we are checking that the string has dot or not.</a:t>
            </a:r>
            <a:endParaRPr lang="en-US" sz="1400" dirty="0"/>
          </a:p>
        </p:txBody>
      </p:sp>
      <p:sp>
        <p:nvSpPr>
          <p:cNvPr id="3" name="Down Arrow Callout 2"/>
          <p:cNvSpPr/>
          <p:nvPr/>
        </p:nvSpPr>
        <p:spPr>
          <a:xfrm>
            <a:off x="758190" y="2168525"/>
            <a:ext cx="2663825" cy="120142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 sz="1400"/>
              <a:t>Here we are checking that string length should be within the range</a:t>
            </a:r>
            <a:endParaRPr lang="en-IN" altLang="en-US" sz="1400"/>
          </a:p>
        </p:txBody>
      </p:sp>
      <p:sp>
        <p:nvSpPr>
          <p:cNvPr id="13" name="Oval Callout 12"/>
          <p:cNvSpPr/>
          <p:nvPr/>
        </p:nvSpPr>
        <p:spPr>
          <a:xfrm>
            <a:off x="2071370" y="2663190"/>
            <a:ext cx="1717675" cy="144907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Here we are checking that the string has any special character or not.</a:t>
            </a:r>
            <a:endParaRPr lang="en-US" sz="1200" dirty="0"/>
          </a:p>
        </p:txBody>
      </p:sp>
      <p:sp>
        <p:nvSpPr>
          <p:cNvPr id="16" name="Rectangular Callout 15"/>
          <p:cNvSpPr/>
          <p:nvPr/>
        </p:nvSpPr>
        <p:spPr>
          <a:xfrm>
            <a:off x="549275" y="2328545"/>
            <a:ext cx="2639695" cy="61341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ym typeface="+mn-ea"/>
              </a:rPr>
              <a:t>Here we are checking that the </a:t>
            </a:r>
            <a:r>
              <a:rPr lang="en-US" sz="1400" dirty="0" smtClean="0">
                <a:sym typeface="+mn-ea"/>
              </a:rPr>
              <a:t>filename should not be empty. </a:t>
            </a:r>
            <a:endParaRPr lang="en-US" sz="1400" dirty="0"/>
          </a:p>
          <a:p>
            <a:pPr algn="ctr"/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  <p:bldP spid="13" grpId="0" bldLvl="0" animBg="1"/>
      <p:bldP spid="13" grpId="1" bldLvl="0" animBg="1"/>
      <p:bldP spid="15" grpId="0" bldLvl="0" animBg="1"/>
      <p:bldP spid="15" grpId="1" bldLvl="0" animBg="1"/>
      <p:bldP spid="16" grpId="0" bldLvl="0" animBg="1"/>
      <p:bldP spid="16" grpId="1" bldLvl="0" animBg="1"/>
      <p:bldP spid="3" grpId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9712" y="16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3393" y="1256416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Empty File Name Exception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713613" y="18787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6636" y="3768557"/>
            <a:ext cx="367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Missing Extension Exception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408339" y="214806"/>
            <a:ext cx="4505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EXCEPTIONS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2"/>
          <a:srcRect l="23558" t="5415" r="20993" b="62373"/>
          <a:stretch>
            <a:fillRect/>
          </a:stretch>
        </p:blipFill>
        <p:spPr bwMode="auto">
          <a:xfrm>
            <a:off x="747952" y="1781418"/>
            <a:ext cx="7006958" cy="1757095"/>
          </a:xfrm>
          <a:prstGeom prst="rect">
            <a:avLst/>
          </a:prstGeom>
          <a:ln>
            <a:noFill/>
          </a:ln>
        </p:spPr>
      </p:pic>
      <p:sp>
        <p:nvSpPr>
          <p:cNvPr id="19" name="Oval Callout 18"/>
          <p:cNvSpPr/>
          <p:nvPr/>
        </p:nvSpPr>
        <p:spPr>
          <a:xfrm>
            <a:off x="1754444" y="827083"/>
            <a:ext cx="3356445" cy="120801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no file name is given then this exception will be called</a:t>
            </a:r>
            <a:endParaRPr lang="en-US" dirty="0"/>
          </a:p>
        </p:txBody>
      </p:sp>
      <p:pic>
        <p:nvPicPr>
          <p:cNvPr id="20" name="Picture 19"/>
          <p:cNvPicPr/>
          <p:nvPr/>
        </p:nvPicPr>
        <p:blipFill rotWithShape="1">
          <a:blip r:embed="rId3"/>
          <a:srcRect l="23077" t="9123" r="17468" b="63226"/>
          <a:stretch>
            <a:fillRect/>
          </a:stretch>
        </p:blipFill>
        <p:spPr bwMode="auto">
          <a:xfrm>
            <a:off x="2164444" y="4335684"/>
            <a:ext cx="6800044" cy="2045644"/>
          </a:xfrm>
          <a:prstGeom prst="rect">
            <a:avLst/>
          </a:prstGeom>
          <a:ln>
            <a:noFill/>
          </a:ln>
        </p:spPr>
      </p:pic>
      <p:sp>
        <p:nvSpPr>
          <p:cNvPr id="21" name="Cloud Callout 20"/>
          <p:cNvSpPr/>
          <p:nvPr/>
        </p:nvSpPr>
        <p:spPr>
          <a:xfrm>
            <a:off x="3171833" y="2270281"/>
            <a:ext cx="3384344" cy="202176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ctr" fontAlgn="base">
              <a:spcBef>
                <a:spcPts val="0"/>
              </a:spcBef>
              <a:spcAft>
                <a:spcPts val="0"/>
              </a:spcAft>
            </a:pPr>
            <a:r>
              <a:rPr lang="en-US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When there is no extension given in the file name then this exception is called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1" grpId="0" animBg="1"/>
      <p:bldP spid="2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4331" y="0"/>
            <a:ext cx="9194165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9872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4583" t="5416" r="16827" b="59236"/>
          <a:stretch>
            <a:fillRect/>
          </a:stretch>
        </p:blipFill>
        <p:spPr bwMode="auto">
          <a:xfrm>
            <a:off x="296096" y="1479558"/>
            <a:ext cx="8568952" cy="2093457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3"/>
          <a:srcRect l="14103" t="5416" r="29326" b="59806"/>
          <a:stretch>
            <a:fillRect/>
          </a:stretch>
        </p:blipFill>
        <p:spPr bwMode="auto">
          <a:xfrm>
            <a:off x="2267744" y="4252446"/>
            <a:ext cx="6597304" cy="2272897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79512" y="902960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altLang="en-US" dirty="0"/>
              <a:t>Unrecognized Disease Exception</a:t>
            </a:r>
            <a:endParaRPr lang="en-IN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1712837" y="245353"/>
            <a:ext cx="3168352" cy="1548752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exception is called when the user has to enter the disease and the disease is not found in the text file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6811" y="3740838"/>
            <a:ext cx="4070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altLang="en-US" dirty="0"/>
              <a:t>Unrecognized Symptom Exception</a:t>
            </a:r>
            <a:endParaRPr lang="en-IN" alt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297013" y="3106553"/>
            <a:ext cx="3616980" cy="154658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exception is called when the user has to enter the symptoms and the symptom is not found in the text file 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-22860"/>
            <a:ext cx="9190355" cy="6919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8593" y="1268760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/>
              <a:t>Csv</a:t>
            </a:r>
            <a:r>
              <a:rPr lang="en-US" dirty="0"/>
              <a:t> Only Exception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5705" t="9122" r="20674" b="66078"/>
          <a:stretch>
            <a:fillRect/>
          </a:stretch>
        </p:blipFill>
        <p:spPr bwMode="auto">
          <a:xfrm>
            <a:off x="971600" y="1705744"/>
            <a:ext cx="8262266" cy="1525816"/>
          </a:xfrm>
          <a:prstGeom prst="rect">
            <a:avLst/>
          </a:prstGeom>
          <a:ln>
            <a:noFill/>
          </a:ln>
        </p:spPr>
      </p:pic>
      <p:sp>
        <p:nvSpPr>
          <p:cNvPr id="6" name="Rectangular Callout 5"/>
          <p:cNvSpPr/>
          <p:nvPr/>
        </p:nvSpPr>
        <p:spPr>
          <a:xfrm>
            <a:off x="1687983" y="404664"/>
            <a:ext cx="3540390" cy="130108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When  the file name do not contain </a:t>
            </a:r>
            <a:r>
              <a:rPr lang="en-US" dirty="0" err="1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en-US" dirty="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extension  then this exception is called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3851915"/>
            <a:ext cx="317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Long File Name Exception</a:t>
            </a:r>
            <a:endParaRPr lang="en-US" dirty="0"/>
          </a:p>
        </p:txBody>
      </p:sp>
      <p:pic>
        <p:nvPicPr>
          <p:cNvPr id="13" name="Picture 12"/>
          <p:cNvPicPr/>
          <p:nvPr/>
        </p:nvPicPr>
        <p:blipFill rotWithShape="1">
          <a:blip r:embed="rId3"/>
          <a:srcRect l="14744" t="8552" r="16346" b="64652"/>
          <a:stretch>
            <a:fillRect/>
          </a:stretch>
        </p:blipFill>
        <p:spPr bwMode="auto">
          <a:xfrm>
            <a:off x="2339752" y="4365104"/>
            <a:ext cx="6480719" cy="1728192"/>
          </a:xfrm>
          <a:prstGeom prst="rect">
            <a:avLst/>
          </a:prstGeom>
          <a:ln>
            <a:noFill/>
          </a:ln>
        </p:spPr>
      </p:pic>
      <p:sp>
        <p:nvSpPr>
          <p:cNvPr id="15" name="Rounded Rectangular Callout 14"/>
          <p:cNvSpPr/>
          <p:nvPr/>
        </p:nvSpPr>
        <p:spPr>
          <a:xfrm>
            <a:off x="3379229" y="3006824"/>
            <a:ext cx="2920964" cy="142209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When  the file name</a:t>
            </a:r>
            <a:endParaRPr lang="en-US" dirty="0">
              <a:solidFill>
                <a:srgbClr val="FFFFFF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contains more than 20 </a:t>
            </a:r>
            <a:r>
              <a:rPr lang="en-US" dirty="0"/>
              <a:t>character </a:t>
            </a:r>
            <a:r>
              <a:rPr lang="en-US" dirty="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this exception is called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1344793" y="979805"/>
            <a:ext cx="6193426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MEDICAL ASSISTANT</a:t>
            </a:r>
            <a:endParaRPr lang="en-IN" altLang="en-US" sz="4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03580" y="2060575"/>
            <a:ext cx="7837170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Medical assistant is responsible for everything from administrative work to patient and physician support tasks at hospitals</a:t>
            </a:r>
            <a:r>
              <a:rPr lang="en-IN" altLang="en-US" sz="2000" dirty="0"/>
              <a:t>.</a:t>
            </a:r>
            <a:endParaRPr lang="en-IN" altLang="en-US" sz="2000" dirty="0"/>
          </a:p>
          <a:p>
            <a:pPr algn="just">
              <a:buFont typeface="Arial" panose="020B0604020202020204" pitchFamily="34" charset="0"/>
            </a:pPr>
            <a:endParaRPr lang="en-IN" alt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000" dirty="0"/>
              <a:t> This project discusses about the </a:t>
            </a:r>
            <a:r>
              <a:rPr lang="en-IN" altLang="en-US" sz="2000" b="1" dirty="0"/>
              <a:t>Online Medical Assistance.</a:t>
            </a:r>
            <a:endParaRPr lang="en-IN" alt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alt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altLang="en-US" sz="2000" dirty="0"/>
              <a:t> This system is </a:t>
            </a:r>
            <a:r>
              <a:rPr lang="en-IN" altLang="en-US" sz="2000" b="1" dirty="0"/>
              <a:t>split into three main parts </a:t>
            </a:r>
            <a:r>
              <a:rPr lang="en-IN" altLang="en-US" sz="2000" dirty="0"/>
              <a:t>that comprise of Patient’s Registration and creating patient's ID, diagnosis and display list of possible disease</a:t>
            </a:r>
            <a:r>
              <a:rPr lang="en-IN" altLang="en-US" sz="2000" b="1" dirty="0"/>
              <a:t> </a:t>
            </a:r>
            <a:r>
              <a:rPr lang="en-IN" altLang="en-US" sz="2000" dirty="0"/>
              <a:t>consistent with the symptoms entered by user and  display accurate symptoms based on the disease entered by patient or user.</a:t>
            </a:r>
            <a:endParaRPr lang="en-IN" alt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-22860"/>
            <a:ext cx="9190355" cy="6919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20" y="1124744"/>
            <a:ext cx="3384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altLang="en-US" dirty="0"/>
              <a:t>Special Character Exception</a:t>
            </a:r>
            <a:endParaRPr lang="en-IN" alt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4423" t="9122" r="19071" b="62942"/>
          <a:stretch>
            <a:fillRect/>
          </a:stretch>
        </p:blipFill>
        <p:spPr bwMode="auto">
          <a:xfrm>
            <a:off x="839102" y="2112239"/>
            <a:ext cx="8280920" cy="1612880"/>
          </a:xfrm>
          <a:prstGeom prst="rect">
            <a:avLst/>
          </a:prstGeom>
          <a:ln>
            <a:noFill/>
          </a:ln>
        </p:spPr>
      </p:pic>
      <p:sp>
        <p:nvSpPr>
          <p:cNvPr id="6" name="Rectangular Callout 5"/>
          <p:cNvSpPr/>
          <p:nvPr/>
        </p:nvSpPr>
        <p:spPr>
          <a:xfrm>
            <a:off x="2376734" y="645765"/>
            <a:ext cx="2694359" cy="145965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When  the file name  contain any special character  then this exception is called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6035" y="-23495"/>
            <a:ext cx="9196070" cy="6904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rcRect l="18302" t="10143" r="8444" b="32752"/>
          <a:stretch>
            <a:fillRect/>
          </a:stretch>
        </p:blipFill>
        <p:spPr>
          <a:xfrm>
            <a:off x="2886710" y="2141220"/>
            <a:ext cx="6216650" cy="257619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6" t="11414" r="44292" b="17657"/>
          <a:stretch>
            <a:fillRect/>
          </a:stretch>
        </p:blipFill>
        <p:spPr bwMode="auto">
          <a:xfrm>
            <a:off x="233045" y="1525905"/>
            <a:ext cx="2480945" cy="2705100"/>
          </a:xfrm>
          <a:prstGeom prst="rect">
            <a:avLst/>
          </a:prstGeom>
          <a:ln>
            <a:noFill/>
          </a:ln>
        </p:spPr>
      </p:pic>
      <p:sp>
        <p:nvSpPr>
          <p:cNvPr id="8" name="TextBox 4"/>
          <p:cNvSpPr txBox="1"/>
          <p:nvPr/>
        </p:nvSpPr>
        <p:spPr>
          <a:xfrm>
            <a:off x="723573" y="995204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Show Output 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2776854" y="995098"/>
            <a:ext cx="2921035" cy="95601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/>
              <a:t>Entered disease will be compared with all the saved disease.</a:t>
            </a:r>
            <a:endParaRPr lang="en-US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2431636" y="846897"/>
            <a:ext cx="2853412" cy="143361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/>
              <a:t>The file with the same name as of the entered disease will be opened </a:t>
            </a:r>
            <a:endParaRPr lang="en-US" dirty="0"/>
          </a:p>
        </p:txBody>
      </p:sp>
      <p:sp>
        <p:nvSpPr>
          <p:cNvPr id="14" name="Oval Callout 13"/>
          <p:cNvSpPr/>
          <p:nvPr/>
        </p:nvSpPr>
        <p:spPr>
          <a:xfrm>
            <a:off x="3884888" y="1825218"/>
            <a:ext cx="2849801" cy="168153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dirty="0"/>
              <a:t>The file will be read line by line and printed.</a:t>
            </a:r>
            <a:endParaRPr lang="en-US" dirty="0"/>
          </a:p>
        </p:txBody>
      </p:sp>
      <p:sp>
        <p:nvSpPr>
          <p:cNvPr id="9" name="TextBox 2"/>
          <p:cNvSpPr txBox="1"/>
          <p:nvPr/>
        </p:nvSpPr>
        <p:spPr>
          <a:xfrm>
            <a:off x="3563888" y="188640"/>
            <a:ext cx="1631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</a:t>
            </a:r>
            <a:endParaRPr 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Up Arrow Callout 9"/>
          <p:cNvSpPr/>
          <p:nvPr/>
        </p:nvSpPr>
        <p:spPr>
          <a:xfrm>
            <a:off x="2113915" y="4540885"/>
            <a:ext cx="3312160" cy="99060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400"/>
              <a:t>It helps to trace the exception</a:t>
            </a:r>
            <a:r>
              <a:rPr lang="en-IN" altLang="en-US" sz="1400"/>
              <a:t>,</a:t>
            </a:r>
            <a:r>
              <a:rPr lang="en-US" sz="1400"/>
              <a:t> </a:t>
            </a:r>
            <a:r>
              <a:rPr lang="en-IN" altLang="en-US" sz="1400"/>
              <a:t>also  prints the line number where the exception occurred.</a:t>
            </a:r>
            <a:endParaRPr lang="en-I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2" grpId="1" bldLvl="0" animBg="1"/>
      <p:bldP spid="13" grpId="0" bldLvl="0" animBg="1"/>
      <p:bldP spid="13" grpId="1" bldLvl="0" animBg="1"/>
      <p:bldP spid="14" grpId="0" bldLvl="0" animBg="1"/>
      <p:bldP spid="14" grpId="1" bldLvl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-22860"/>
            <a:ext cx="9190355" cy="691959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10481" r="12179" b="27530"/>
          <a:stretch>
            <a:fillRect/>
          </a:stretch>
        </p:blipFill>
        <p:spPr bwMode="auto">
          <a:xfrm>
            <a:off x="1835696" y="1340768"/>
            <a:ext cx="6222462" cy="3888431"/>
          </a:xfrm>
          <a:prstGeom prst="rect">
            <a:avLst/>
          </a:prstGeom>
          <a:ln>
            <a:noFill/>
          </a:ln>
        </p:spPr>
      </p:pic>
      <p:sp>
        <p:nvSpPr>
          <p:cNvPr id="7" name="Rectangular Callout 6"/>
          <p:cNvSpPr/>
          <p:nvPr/>
        </p:nvSpPr>
        <p:spPr>
          <a:xfrm>
            <a:off x="2167277" y="406346"/>
            <a:ext cx="2448272" cy="133272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do the same but in this we will enter the symptom and the disease will be shown.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5245" y="-22860"/>
            <a:ext cx="9259570" cy="691959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1985011" y="247650"/>
            <a:ext cx="469582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PROPERTY FILE</a:t>
            </a:r>
            <a:endParaRPr lang="en-IN" altLang="en-US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5" y="1529715"/>
            <a:ext cx="6432550" cy="150495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2852420" y="2806700"/>
            <a:ext cx="1223645" cy="1440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16280" y="1016000"/>
            <a:ext cx="3962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Execution by calling the property file</a:t>
            </a:r>
            <a:endParaRPr lang="en-I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3339" t="10972" r="51177" b="56296"/>
          <a:stretch>
            <a:fillRect/>
          </a:stretch>
        </p:blipFill>
        <p:spPr>
          <a:xfrm>
            <a:off x="2244090" y="4246880"/>
            <a:ext cx="5545455" cy="2244725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788875" y="552847"/>
            <a:ext cx="4455884" cy="1276826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any exception is called then it will get the message from the property file 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>
            <a:off x="6697356" y="4159089"/>
            <a:ext cx="2241205" cy="111555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the property file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875" y="-12065"/>
            <a:ext cx="9175750" cy="68827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5828" t="15736" r="9211" b="17819"/>
          <a:stretch>
            <a:fillRect/>
          </a:stretch>
        </p:blipFill>
        <p:spPr>
          <a:xfrm>
            <a:off x="376555" y="1204595"/>
            <a:ext cx="8391525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-22860"/>
            <a:ext cx="9190355" cy="6919595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3061581" y="247650"/>
            <a:ext cx="2542684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4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OUTPUT</a:t>
            </a:r>
            <a:endParaRPr lang="en-US" altLang="zh-CN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r="38349" b="51949"/>
          <a:stretch>
            <a:fillRect/>
          </a:stretch>
        </p:blipFill>
        <p:spPr>
          <a:xfrm>
            <a:off x="547370" y="1736725"/>
            <a:ext cx="7571105" cy="3074670"/>
          </a:xfrm>
          <a:prstGeom prst="rect">
            <a:avLst/>
          </a:prstGeom>
        </p:spPr>
      </p:pic>
      <p:sp>
        <p:nvSpPr>
          <p:cNvPr id="6" name="Up Arrow Callout 5"/>
          <p:cNvSpPr/>
          <p:nvPr/>
        </p:nvSpPr>
        <p:spPr>
          <a:xfrm>
            <a:off x="5796280" y="4509135"/>
            <a:ext cx="2736215" cy="180022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Command lines for execution of the project</a:t>
            </a:r>
            <a:endParaRPr lang="en-I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875" y="-12065"/>
            <a:ext cx="9175750" cy="68827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96670" y="1056005"/>
            <a:ext cx="269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/>
              <a:t>Welcome page</a:t>
            </a:r>
            <a:endParaRPr lang="en-I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23714" t="25615" r="40688" b="60474"/>
          <a:stretch>
            <a:fillRect/>
          </a:stretch>
        </p:blipFill>
        <p:spPr>
          <a:xfrm>
            <a:off x="1875155" y="1424305"/>
            <a:ext cx="5153025" cy="1132840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3707765" y="2637155"/>
            <a:ext cx="1151890" cy="1151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5104130" y="3028950"/>
            <a:ext cx="2502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When user press enter</a:t>
            </a:r>
            <a:endParaRPr lang="en-I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rcRect l="12789" t="23236" r="41141" b="46847"/>
          <a:stretch>
            <a:fillRect/>
          </a:stretch>
        </p:blipFill>
        <p:spPr>
          <a:xfrm>
            <a:off x="2115820" y="3930015"/>
            <a:ext cx="4671060" cy="1706245"/>
          </a:xfrm>
          <a:prstGeom prst="rect">
            <a:avLst/>
          </a:prstGeom>
        </p:spPr>
      </p:pic>
      <p:sp>
        <p:nvSpPr>
          <p:cNvPr id="13" name="Left Arrow Callout 12"/>
          <p:cNvSpPr/>
          <p:nvPr/>
        </p:nvSpPr>
        <p:spPr>
          <a:xfrm>
            <a:off x="6588125" y="4437380"/>
            <a:ext cx="2279650" cy="107823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IN" altLang="en-US"/>
              <a:t>Registration pannel will open</a:t>
            </a:r>
            <a:endParaRPr lang="en-I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0" y="0"/>
            <a:ext cx="919416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r="43463" b="58795"/>
          <a:stretch>
            <a:fillRect/>
          </a:stretch>
        </p:blipFill>
        <p:spPr>
          <a:xfrm>
            <a:off x="300355" y="1516380"/>
            <a:ext cx="4444365" cy="12045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96670" y="1056005"/>
            <a:ext cx="269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v"/>
            </a:pPr>
            <a:r>
              <a:rPr lang="en-US">
                <a:sym typeface="+mn-ea"/>
              </a:rPr>
              <a:t>Registration Pannel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r="44441" b="47446"/>
          <a:stretch>
            <a:fillRect/>
          </a:stretch>
        </p:blipFill>
        <p:spPr>
          <a:xfrm>
            <a:off x="5101590" y="1559560"/>
            <a:ext cx="3439795" cy="168529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459855" y="1056005"/>
            <a:ext cx="2081530" cy="1221740"/>
          </a:xfrm>
          <a:prstGeom prst="wedgeRoundRectCallou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If user enter any of the details wrong then the code will not execute further. It will ask user to </a:t>
            </a:r>
            <a:r>
              <a:rPr lang="en-IN" altLang="en-US" sz="1200"/>
              <a:t>press 1 and enter the details again</a:t>
            </a:r>
            <a:endParaRPr lang="en-IN" altLang="en-US" sz="1200"/>
          </a:p>
        </p:txBody>
      </p:sp>
      <p:sp>
        <p:nvSpPr>
          <p:cNvPr id="11" name="Frame 10"/>
          <p:cNvSpPr/>
          <p:nvPr/>
        </p:nvSpPr>
        <p:spPr>
          <a:xfrm>
            <a:off x="6156325" y="2277110"/>
            <a:ext cx="575945" cy="215900"/>
          </a:xfrm>
          <a:prstGeom prst="fram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rcRect r="47674" b="74841"/>
          <a:stretch>
            <a:fillRect/>
          </a:stretch>
        </p:blipFill>
        <p:spPr>
          <a:xfrm>
            <a:off x="539750" y="3070225"/>
            <a:ext cx="3630930" cy="897890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2700020" y="2277110"/>
            <a:ext cx="575945" cy="7200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ular Callout 16"/>
          <p:cNvSpPr/>
          <p:nvPr/>
        </p:nvSpPr>
        <p:spPr>
          <a:xfrm>
            <a:off x="3089275" y="1218565"/>
            <a:ext cx="1728470" cy="7366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/>
              <a:t>If user enter valid details</a:t>
            </a:r>
            <a:endParaRPr lang="en-IN" altLang="en-US"/>
          </a:p>
        </p:txBody>
      </p:sp>
      <p:sp>
        <p:nvSpPr>
          <p:cNvPr id="18" name="Up Arrow Callout 17"/>
          <p:cNvSpPr/>
          <p:nvPr/>
        </p:nvSpPr>
        <p:spPr>
          <a:xfrm>
            <a:off x="1572895" y="3825875"/>
            <a:ext cx="1899920" cy="112712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000"/>
              <a:t>An id will be generated and user will be asked to press 1 to continue</a:t>
            </a:r>
            <a:endParaRPr lang="en-IN" altLang="en-US" sz="100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rcRect r="27829" b="72545"/>
          <a:stretch>
            <a:fillRect/>
          </a:stretch>
        </p:blipFill>
        <p:spPr>
          <a:xfrm>
            <a:off x="3276600" y="5101590"/>
            <a:ext cx="5173980" cy="1327150"/>
          </a:xfrm>
          <a:prstGeom prst="rect">
            <a:avLst/>
          </a:prstGeom>
        </p:spPr>
      </p:pic>
      <p:sp>
        <p:nvSpPr>
          <p:cNvPr id="14" name="Cloud Callout 13"/>
          <p:cNvSpPr/>
          <p:nvPr/>
        </p:nvSpPr>
        <p:spPr>
          <a:xfrm>
            <a:off x="6834505" y="4584700"/>
            <a:ext cx="1616075" cy="847725"/>
          </a:xfrm>
          <a:prstGeom prst="cloud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Asks user to enter their choice</a:t>
            </a:r>
            <a:endParaRPr lang="en-US" sz="1200"/>
          </a:p>
        </p:txBody>
      </p:sp>
      <p:sp>
        <p:nvSpPr>
          <p:cNvPr id="21" name="Text Box 20"/>
          <p:cNvSpPr txBox="1"/>
          <p:nvPr/>
        </p:nvSpPr>
        <p:spPr>
          <a:xfrm>
            <a:off x="4286885" y="4584700"/>
            <a:ext cx="1653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/>
              <a:t>Main Menu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animBg="1"/>
      <p:bldP spid="11" grpId="1" animBg="1"/>
      <p:bldP spid="16" grpId="0" animBg="1"/>
      <p:bldP spid="17" grpId="0" animBg="1"/>
      <p:bldP spid="17" grpId="1" animBg="1"/>
      <p:bldP spid="17" grpId="2" animBg="1"/>
      <p:bldP spid="18" grpId="0" bldLvl="0" animBg="1"/>
      <p:bldP spid="14" grpId="0" bldLvl="0" animBg="1"/>
      <p:bldP spid="1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765" y="0"/>
            <a:ext cx="919416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15632" r="28773" b="41739"/>
          <a:stretch>
            <a:fillRect/>
          </a:stretch>
        </p:blipFill>
        <p:spPr>
          <a:xfrm>
            <a:off x="327025" y="1271905"/>
            <a:ext cx="4423410" cy="1369695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489585" y="1035685"/>
            <a:ext cx="2480945" cy="83058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If user press 1 then a print statement will appear to enter symptoms</a:t>
            </a: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rcRect l="10773" t="40808" r="61695" b="43417"/>
          <a:stretch>
            <a:fillRect/>
          </a:stretch>
        </p:blipFill>
        <p:spPr>
          <a:xfrm>
            <a:off x="662305" y="3869690"/>
            <a:ext cx="3201035" cy="1031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r="45329" b="50000"/>
          <a:stretch>
            <a:fillRect/>
          </a:stretch>
        </p:blipFill>
        <p:spPr>
          <a:xfrm>
            <a:off x="4859655" y="1271905"/>
            <a:ext cx="3374390" cy="1612900"/>
          </a:xfrm>
          <a:prstGeom prst="rect">
            <a:avLst/>
          </a:prstGeom>
        </p:spPr>
      </p:pic>
      <p:sp>
        <p:nvSpPr>
          <p:cNvPr id="7" name="Left Arrow Callout 6"/>
          <p:cNvSpPr/>
          <p:nvPr/>
        </p:nvSpPr>
        <p:spPr>
          <a:xfrm>
            <a:off x="6917690" y="1363345"/>
            <a:ext cx="1979295" cy="93599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Disease associated with the symptom entered will be displayed</a:t>
            </a:r>
            <a:endParaRPr lang="en-US" sz="1200"/>
          </a:p>
        </p:txBody>
      </p:sp>
      <p:sp>
        <p:nvSpPr>
          <p:cNvPr id="8" name="Up Arrow Callout 7"/>
          <p:cNvSpPr/>
          <p:nvPr/>
        </p:nvSpPr>
        <p:spPr>
          <a:xfrm>
            <a:off x="5678170" y="2641600"/>
            <a:ext cx="1608455" cy="77089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000"/>
              <a:t>Will ask user to press 1 to continue</a:t>
            </a:r>
            <a:endParaRPr lang="en-IN" altLang="en-US" sz="1000"/>
          </a:p>
        </p:txBody>
      </p:sp>
      <p:sp>
        <p:nvSpPr>
          <p:cNvPr id="14" name="Down Arrow 13"/>
          <p:cNvSpPr/>
          <p:nvPr/>
        </p:nvSpPr>
        <p:spPr>
          <a:xfrm>
            <a:off x="5120640" y="2758440"/>
            <a:ext cx="647700" cy="935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r="46520" b="61228"/>
          <a:stretch>
            <a:fillRect/>
          </a:stretch>
        </p:blipFill>
        <p:spPr>
          <a:xfrm>
            <a:off x="4552315" y="3671570"/>
            <a:ext cx="4344670" cy="1628140"/>
          </a:xfrm>
          <a:prstGeom prst="rect">
            <a:avLst/>
          </a:prstGeom>
        </p:spPr>
      </p:pic>
      <p:sp>
        <p:nvSpPr>
          <p:cNvPr id="19" name="Down Arrow Callout 18"/>
          <p:cNvSpPr/>
          <p:nvPr/>
        </p:nvSpPr>
        <p:spPr>
          <a:xfrm>
            <a:off x="7388225" y="2994025"/>
            <a:ext cx="1440180" cy="105600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400"/>
              <a:t>Will display all the data on the screen</a:t>
            </a:r>
            <a:endParaRPr lang="en-IN" altLang="en-US" sz="1400"/>
          </a:p>
        </p:txBody>
      </p:sp>
      <p:sp>
        <p:nvSpPr>
          <p:cNvPr id="20" name="Up Arrow Callout 19"/>
          <p:cNvSpPr/>
          <p:nvPr/>
        </p:nvSpPr>
        <p:spPr>
          <a:xfrm>
            <a:off x="6616700" y="4901565"/>
            <a:ext cx="2101215" cy="129603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400"/>
              <a:t>Asks user to enter the file name where the data is to be stored</a:t>
            </a:r>
            <a:endParaRPr lang="en-IN" altLang="en-US" sz="1400"/>
          </a:p>
        </p:txBody>
      </p:sp>
      <p:sp>
        <p:nvSpPr>
          <p:cNvPr id="18" name="Down Arrow 17"/>
          <p:cNvSpPr/>
          <p:nvPr/>
        </p:nvSpPr>
        <p:spPr>
          <a:xfrm rot="5580000">
            <a:off x="3963670" y="4161790"/>
            <a:ext cx="504190" cy="6483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1" animBg="1"/>
      <p:bldP spid="8" grpId="2" animBg="1"/>
      <p:bldP spid="14" grpId="0" bldLvl="0" animBg="1"/>
      <p:bldP spid="14" grpId="1" animBg="1"/>
      <p:bldP spid="19" grpId="0" animBg="1"/>
      <p:bldP spid="20" grpId="0" bldLvl="0" animBg="1"/>
      <p:bldP spid="18" grpId="0" bldLvl="0" animBg="1"/>
      <p:bldP spid="18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22860" y="-30480"/>
            <a:ext cx="9190355" cy="691959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172845" y="1076325"/>
            <a:ext cx="354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/>
              <a:t>File Name Exceptions</a:t>
            </a:r>
            <a:endParaRPr lang="en-I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r="43004" b="54502"/>
          <a:stretch>
            <a:fillRect/>
          </a:stretch>
        </p:blipFill>
        <p:spPr>
          <a:xfrm>
            <a:off x="616585" y="1568450"/>
            <a:ext cx="3517900" cy="1450340"/>
          </a:xfrm>
          <a:prstGeom prst="rect">
            <a:avLst/>
          </a:prstGeom>
        </p:spPr>
      </p:pic>
      <p:sp>
        <p:nvSpPr>
          <p:cNvPr id="16" name="Up Arrow Callout 15"/>
          <p:cNvSpPr/>
          <p:nvPr/>
        </p:nvSpPr>
        <p:spPr>
          <a:xfrm>
            <a:off x="1257300" y="2487930"/>
            <a:ext cx="2520315" cy="115252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200">
                <a:solidFill>
                  <a:schemeClr val="tx1"/>
                </a:solidFill>
              </a:rPr>
              <a:t>If user does not enter any file name then it will display empty file name which is taken from the property file</a:t>
            </a:r>
            <a:endParaRPr lang="en-IN" altLang="en-US" sz="120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t="16916" r="45363" b="47780"/>
          <a:stretch>
            <a:fillRect/>
          </a:stretch>
        </p:blipFill>
        <p:spPr>
          <a:xfrm>
            <a:off x="4269740" y="1076325"/>
            <a:ext cx="4316730" cy="1450340"/>
          </a:xfrm>
          <a:prstGeom prst="rect">
            <a:avLst/>
          </a:prstGeom>
        </p:spPr>
      </p:pic>
      <p:sp>
        <p:nvSpPr>
          <p:cNvPr id="8" name="Up Arrow Callout 7"/>
          <p:cNvSpPr/>
          <p:nvPr/>
        </p:nvSpPr>
        <p:spPr>
          <a:xfrm>
            <a:off x="6083935" y="2060575"/>
            <a:ext cx="2232660" cy="108013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200"/>
              <a:t>It willl display Missing file extension which is taken from from the property file</a:t>
            </a:r>
            <a:endParaRPr lang="en-IN" altLang="en-US" sz="1200"/>
          </a:p>
        </p:txBody>
      </p:sp>
      <p:sp>
        <p:nvSpPr>
          <p:cNvPr id="9" name="Up Arrow Callout 8"/>
          <p:cNvSpPr/>
          <p:nvPr/>
        </p:nvSpPr>
        <p:spPr>
          <a:xfrm>
            <a:off x="4269740" y="2060575"/>
            <a:ext cx="1132840" cy="73723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200"/>
              <a:t>Not in .csv format</a:t>
            </a:r>
            <a:endParaRPr lang="en-IN" altLang="en-US" sz="12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l="-2338" t="22996" r="33713" b="54504"/>
          <a:stretch>
            <a:fillRect/>
          </a:stretch>
        </p:blipFill>
        <p:spPr>
          <a:xfrm>
            <a:off x="75565" y="3703320"/>
            <a:ext cx="5050155" cy="85598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3562985" y="3048635"/>
            <a:ext cx="1839595" cy="7613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400"/>
              <a:t>Special Character exception</a:t>
            </a:r>
            <a:endParaRPr lang="en-IN" altLang="en-US" sz="1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rcRect l="-1149" t="19505" r="40677" b="59584"/>
          <a:stretch>
            <a:fillRect/>
          </a:stretch>
        </p:blipFill>
        <p:spPr>
          <a:xfrm>
            <a:off x="4646930" y="4653915"/>
            <a:ext cx="4413250" cy="942975"/>
          </a:xfrm>
          <a:prstGeom prst="rect">
            <a:avLst/>
          </a:prstGeom>
        </p:spPr>
      </p:pic>
      <p:sp>
        <p:nvSpPr>
          <p:cNvPr id="15" name="Down Arrow Callout 14"/>
          <p:cNvSpPr/>
          <p:nvPr/>
        </p:nvSpPr>
        <p:spPr>
          <a:xfrm>
            <a:off x="5940425" y="3644900"/>
            <a:ext cx="2952115" cy="1151890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400"/>
              <a:t>File name is so long so it will display LongFileName Exception from the property file</a:t>
            </a:r>
            <a:endParaRPr lang="en-IN" altLang="en-US" sz="1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rcRect t="18024" r="48834" b="59153"/>
          <a:stretch>
            <a:fillRect/>
          </a:stretch>
        </p:blipFill>
        <p:spPr>
          <a:xfrm>
            <a:off x="248285" y="4653915"/>
            <a:ext cx="4170680" cy="943610"/>
          </a:xfrm>
          <a:prstGeom prst="rect">
            <a:avLst/>
          </a:prstGeom>
        </p:spPr>
      </p:pic>
      <p:sp>
        <p:nvSpPr>
          <p:cNvPr id="19" name="Up Arrow Callout 18"/>
          <p:cNvSpPr/>
          <p:nvPr/>
        </p:nvSpPr>
        <p:spPr>
          <a:xfrm>
            <a:off x="2821305" y="5300980"/>
            <a:ext cx="1990090" cy="96393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400"/>
              <a:t>Data will be stored only in csv file in .csv format</a:t>
            </a:r>
            <a:endParaRPr lang="en-I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8" grpId="0" animBg="1"/>
      <p:bldP spid="9" grpId="0" animBg="1"/>
      <p:bldP spid="12" grpId="0" animBg="1"/>
      <p:bldP spid="15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2062162" y="899160"/>
            <a:ext cx="4596131" cy="830997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8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SIGNIFICANCE</a:t>
            </a:r>
            <a:endParaRPr lang="en-IN" altLang="en-US" sz="48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187624" y="1988840"/>
            <a:ext cx="70688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Ø"/>
            </a:pPr>
            <a:r>
              <a:rPr lang="en-IN" altLang="en-US" sz="2400" dirty="0"/>
              <a:t>Reduces cost and time significantly.</a:t>
            </a:r>
            <a:endParaRPr lang="en-IN" altLang="en-US" sz="2400" dirty="0"/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IN" altLang="en-US" sz="2400" dirty="0"/>
              <a:t>More flexible and provide a higher level of service.</a:t>
            </a:r>
            <a:endParaRPr lang="en-IN" altLang="en-US" sz="2400" dirty="0"/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IN" altLang="en-US" sz="2400" dirty="0"/>
              <a:t>Patient can get 24 hour access.</a:t>
            </a:r>
            <a:endParaRPr lang="en-IN" altLang="en-US" sz="2400" dirty="0"/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IN" altLang="en-US" sz="2400" dirty="0"/>
              <a:t>Can offer services to a large number of patient residing anywhere in world.</a:t>
            </a:r>
            <a:endParaRPr lang="en-IN" altLang="en-US" sz="2400" dirty="0"/>
          </a:p>
          <a:p>
            <a:pPr marL="285750" indent="-285750" algn="just">
              <a:buFont typeface="Wingdings" panose="05000000000000000000" charset="0"/>
              <a:buChar char="Ø"/>
            </a:pPr>
            <a:r>
              <a:rPr lang="en-IN" altLang="en-US" sz="2400" dirty="0"/>
              <a:t>Helps to formulate an efficient and reliable healthcare plan.</a:t>
            </a:r>
            <a:endParaRPr lang="en-IN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-22860"/>
            <a:ext cx="9190355" cy="69195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rcRect r="44197" b="56990"/>
          <a:stretch>
            <a:fillRect/>
          </a:stretch>
        </p:blipFill>
        <p:spPr>
          <a:xfrm>
            <a:off x="4105910" y="2411095"/>
            <a:ext cx="4888230" cy="1947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11016" t="40556" r="60633" b="48417"/>
          <a:stretch>
            <a:fillRect/>
          </a:stretch>
        </p:blipFill>
        <p:spPr>
          <a:xfrm>
            <a:off x="3329305" y="4885690"/>
            <a:ext cx="5238115" cy="1146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rcRect l="-908" t="-739" r="54622" b="41167"/>
          <a:stretch>
            <a:fillRect/>
          </a:stretch>
        </p:blipFill>
        <p:spPr>
          <a:xfrm>
            <a:off x="468630" y="2430145"/>
            <a:ext cx="3637280" cy="2455545"/>
          </a:xfrm>
          <a:prstGeom prst="rect">
            <a:avLst/>
          </a:prstGeom>
        </p:spPr>
      </p:pic>
      <p:sp>
        <p:nvSpPr>
          <p:cNvPr id="3" name="Left Arrow Callout 2"/>
          <p:cNvSpPr/>
          <p:nvPr/>
        </p:nvSpPr>
        <p:spPr>
          <a:xfrm>
            <a:off x="2367280" y="2783840"/>
            <a:ext cx="3096260" cy="68961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If user press 2 then user would be asked to enter disease.</a:t>
            </a:r>
            <a:endParaRPr lang="en-US" sz="1400"/>
          </a:p>
        </p:txBody>
      </p:sp>
      <p:sp>
        <p:nvSpPr>
          <p:cNvPr id="5" name="Left Arrow Callout 4"/>
          <p:cNvSpPr/>
          <p:nvPr/>
        </p:nvSpPr>
        <p:spPr>
          <a:xfrm>
            <a:off x="2545715" y="3592195"/>
            <a:ext cx="2917825" cy="939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Symptoms associated with that disease would be displayed  </a:t>
            </a:r>
            <a:r>
              <a:rPr lang="en-IN" altLang="en-US" sz="1000"/>
              <a:t>and user would be asked to press 1 to continue</a:t>
            </a:r>
            <a:endParaRPr lang="en-IN" altLang="en-US" sz="1000"/>
          </a:p>
        </p:txBody>
      </p:sp>
      <p:sp>
        <p:nvSpPr>
          <p:cNvPr id="7" name="Down Arrow 6"/>
          <p:cNvSpPr/>
          <p:nvPr/>
        </p:nvSpPr>
        <p:spPr>
          <a:xfrm rot="21360000">
            <a:off x="5902325" y="3912870"/>
            <a:ext cx="1466850" cy="1399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Details stored in csv</a:t>
            </a:r>
            <a:endParaRPr lang="en-US" sz="1400"/>
          </a:p>
        </p:txBody>
      </p:sp>
      <p:sp>
        <p:nvSpPr>
          <p:cNvPr id="19" name="Down Arrow Callout 18"/>
          <p:cNvSpPr/>
          <p:nvPr/>
        </p:nvSpPr>
        <p:spPr>
          <a:xfrm>
            <a:off x="5386705" y="1621155"/>
            <a:ext cx="2497455" cy="116268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altLang="en-US" sz="1200"/>
              <a:t>All the data would be displayed on the screen and user would be asked to enter file name where the data is tbe stored</a:t>
            </a:r>
            <a:endParaRPr lang="en-IN" altLang="en-US" sz="1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rcRect r="52333" b="67960"/>
          <a:stretch>
            <a:fillRect/>
          </a:stretch>
        </p:blipFill>
        <p:spPr>
          <a:xfrm>
            <a:off x="346710" y="866775"/>
            <a:ext cx="4481195" cy="1563370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1717040" y="459105"/>
            <a:ext cx="3171825" cy="9271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Throws Unrecognized Symptom exception if the symptom added does not appear in the "symptoms.txt" file</a:t>
            </a:r>
            <a:r>
              <a:rPr lang="en-IN" altLang="en-US" sz="1200"/>
              <a:t>.And will display Symptom not recongnised from the property file</a:t>
            </a:r>
            <a:endParaRPr lang="en-IN" altLang="en-US"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  <p:bldP spid="3" grpId="2" bldLvl="0" animBg="1"/>
      <p:bldP spid="5" grpId="0" bldLvl="0" animBg="1"/>
      <p:bldP spid="5" grpId="1" animBg="1"/>
      <p:bldP spid="5" grpId="2" bldLvl="0" animBg="1"/>
      <p:bldP spid="7" grpId="0" bldLvl="0" animBg="1"/>
      <p:bldP spid="19" grpId="0" bldLvl="0" animBg="1"/>
      <p:bldP spid="10" grpId="0" bldLvl="0" animBg="1"/>
      <p:bldP spid="10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765" y="0"/>
            <a:ext cx="919416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r="43033" b="61250"/>
          <a:stretch>
            <a:fillRect/>
          </a:stretch>
        </p:blipFill>
        <p:spPr>
          <a:xfrm>
            <a:off x="335915" y="1048385"/>
            <a:ext cx="8471535" cy="3187065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335915" y="2020570"/>
            <a:ext cx="572770" cy="28829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Up Arrow Callout 2"/>
          <p:cNvSpPr/>
          <p:nvPr/>
        </p:nvSpPr>
        <p:spPr>
          <a:xfrm>
            <a:off x="1755140" y="3783965"/>
            <a:ext cx="2997835" cy="1731645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If disease does not appear in the "disease.txt" file then it would throw unrecognisedDiseaseException </a:t>
            </a:r>
            <a:r>
              <a:rPr lang="en-IN" altLang="en-US" sz="1400"/>
              <a:t>and would ask user to press 1</a:t>
            </a:r>
            <a:endParaRPr lang="en-I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15875" y="-12065"/>
            <a:ext cx="9175750" cy="68827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3224" t="25750" r="46634" b="47015"/>
          <a:stretch>
            <a:fillRect/>
          </a:stretch>
        </p:blipFill>
        <p:spPr>
          <a:xfrm>
            <a:off x="1030605" y="1958975"/>
            <a:ext cx="7082155" cy="26866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75765" y="118554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v"/>
            </a:pPr>
            <a:r>
              <a:rPr lang="en-IN" altLang="en-US"/>
              <a:t>End of the project</a:t>
            </a:r>
            <a:endParaRPr lang="en-I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" y="-22860"/>
            <a:ext cx="9190355" cy="69195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8281" y="2276872"/>
            <a:ext cx="7481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THANK YOU</a:t>
            </a:r>
            <a:endParaRPr lang="en-US" sz="9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0"/>
            <a:ext cx="9194165" cy="685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93750" y="2615565"/>
            <a:ext cx="0" cy="170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93750" y="2786380"/>
            <a:ext cx="7955280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49030" y="2618105"/>
            <a:ext cx="0" cy="169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919480" y="2787650"/>
            <a:ext cx="79559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1600">
                <a:solidFill>
                  <a:srgbClr val="FF0000"/>
                </a:solidFill>
              </a:rPr>
              <a:t>Medical Assistant Pannel will open only if the above mentioned details are valid.</a:t>
            </a:r>
            <a:endParaRPr lang="en-IN" altLang="en-US" sz="1600">
              <a:solidFill>
                <a:srgbClr val="FF0000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404110" y="3108325"/>
            <a:ext cx="3840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IN" altLang="en-US" dirty="0"/>
              <a:t>Automatic ID will be generated.</a:t>
            </a:r>
            <a:endParaRPr lang="en-IN" alt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404110" y="3945255"/>
            <a:ext cx="4353560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72915" y="3742690"/>
            <a:ext cx="0" cy="22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04110" y="3964305"/>
            <a:ext cx="0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757670" y="3945255"/>
            <a:ext cx="0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1895475" y="4159250"/>
            <a:ext cx="1238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Symptom</a:t>
            </a:r>
            <a:endParaRPr lang="en-IN" altLang="en-US"/>
          </a:p>
        </p:txBody>
      </p:sp>
      <p:sp>
        <p:nvSpPr>
          <p:cNvPr id="27" name="Text Box 26"/>
          <p:cNvSpPr txBox="1"/>
          <p:nvPr/>
        </p:nvSpPr>
        <p:spPr>
          <a:xfrm>
            <a:off x="6056630" y="4159250"/>
            <a:ext cx="1238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Disease</a:t>
            </a:r>
            <a:endParaRPr lang="en-IN" altLang="en-US"/>
          </a:p>
        </p:txBody>
      </p:sp>
      <p:sp>
        <p:nvSpPr>
          <p:cNvPr id="28" name="Text Box 27"/>
          <p:cNvSpPr txBox="1"/>
          <p:nvPr/>
        </p:nvSpPr>
        <p:spPr>
          <a:xfrm>
            <a:off x="490855" y="4410710"/>
            <a:ext cx="42716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600">
                <a:solidFill>
                  <a:srgbClr val="FF0000"/>
                </a:solidFill>
              </a:rPr>
              <a:t>(Symptoms will search in text file and if the symptom entered by user is present in text file then only it will execute else it will display “Unrecognized Symptom Exception” )</a:t>
            </a:r>
            <a:endParaRPr lang="en-IN" altLang="en-US" sz="1600">
              <a:solidFill>
                <a:srgbClr val="FF0000"/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4906010" y="4410710"/>
            <a:ext cx="42716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600">
                <a:solidFill>
                  <a:srgbClr val="FF0000"/>
                </a:solidFill>
              </a:rPr>
              <a:t>(Disease will search in text file and if the disease entered by user is present in text file then only it will execute else it will display “Unrecognized Disease Exception” )</a:t>
            </a:r>
            <a:endParaRPr lang="en-IN" altLang="en-US" sz="1600">
              <a:solidFill>
                <a:srgbClr val="FF0000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2900045" y="5742305"/>
            <a:ext cx="3741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908300" y="5487035"/>
            <a:ext cx="7620" cy="255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641465" y="5532120"/>
            <a:ext cx="635" cy="21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3656330" y="5866765"/>
            <a:ext cx="2482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anose="05000000000000000000" charset="0"/>
            </a:pPr>
            <a:r>
              <a:rPr lang="en-IN" altLang="en-US"/>
              <a:t>Database CSV</a:t>
            </a:r>
            <a:endParaRPr lang="en-IN" altLang="en-US"/>
          </a:p>
        </p:txBody>
      </p:sp>
      <p:sp>
        <p:nvSpPr>
          <p:cNvPr id="35" name="Text Box 34"/>
          <p:cNvSpPr txBox="1"/>
          <p:nvPr/>
        </p:nvSpPr>
        <p:spPr>
          <a:xfrm>
            <a:off x="3162935" y="3374390"/>
            <a:ext cx="2232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/>
              <a:t>Menu</a:t>
            </a:r>
            <a:endParaRPr lang="en-IN" altLang="en-US"/>
          </a:p>
        </p:txBody>
      </p:sp>
      <p:sp>
        <p:nvSpPr>
          <p:cNvPr id="71" name="Text Box 70"/>
          <p:cNvSpPr txBox="1"/>
          <p:nvPr/>
        </p:nvSpPr>
        <p:spPr>
          <a:xfrm>
            <a:off x="2899410" y="1374775"/>
            <a:ext cx="3345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dirty="0"/>
              <a:t>Medical Data Base</a:t>
            </a:r>
            <a:endParaRPr lang="en-IN" altLang="en-US" sz="2400" dirty="0"/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4344670" y="1734820"/>
            <a:ext cx="1270" cy="30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Box 77"/>
          <p:cNvSpPr txBox="1"/>
          <p:nvPr/>
        </p:nvSpPr>
        <p:spPr>
          <a:xfrm>
            <a:off x="1106170" y="2328545"/>
            <a:ext cx="92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Name</a:t>
            </a:r>
            <a:endParaRPr lang="en-IN" altLang="en-US"/>
          </a:p>
        </p:txBody>
      </p:sp>
      <p:sp>
        <p:nvSpPr>
          <p:cNvPr id="79" name="Text Box 78"/>
          <p:cNvSpPr txBox="1"/>
          <p:nvPr/>
        </p:nvSpPr>
        <p:spPr>
          <a:xfrm>
            <a:off x="5142865" y="2328545"/>
            <a:ext cx="996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Gender</a:t>
            </a:r>
            <a:endParaRPr lang="en-IN" altLang="en-US"/>
          </a:p>
        </p:txBody>
      </p:sp>
      <p:sp>
        <p:nvSpPr>
          <p:cNvPr id="80" name="Text Box 79"/>
          <p:cNvSpPr txBox="1"/>
          <p:nvPr/>
        </p:nvSpPr>
        <p:spPr>
          <a:xfrm>
            <a:off x="3346450" y="2328545"/>
            <a:ext cx="926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Age</a:t>
            </a:r>
            <a:endParaRPr lang="en-IN" altLang="en-US"/>
          </a:p>
        </p:txBody>
      </p:sp>
      <p:sp>
        <p:nvSpPr>
          <p:cNvPr id="81" name="Text Box 80"/>
          <p:cNvSpPr txBox="1"/>
          <p:nvPr/>
        </p:nvSpPr>
        <p:spPr>
          <a:xfrm>
            <a:off x="7174230" y="2328545"/>
            <a:ext cx="14484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dirty="0"/>
              <a:t>Contact No.</a:t>
            </a:r>
            <a:endParaRPr lang="en-IN" altLang="en-US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5648960" y="2031365"/>
            <a:ext cx="0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7800975" y="2031365"/>
            <a:ext cx="0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698875" y="2021205"/>
            <a:ext cx="0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379220" y="2031365"/>
            <a:ext cx="640397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1379220" y="2021205"/>
            <a:ext cx="0" cy="331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s 114"/>
          <p:cNvSpPr/>
          <p:nvPr/>
        </p:nvSpPr>
        <p:spPr>
          <a:xfrm>
            <a:off x="1954648" y="808355"/>
            <a:ext cx="4972451" cy="64633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MEDICAL ASSISTANT</a:t>
            </a:r>
            <a:endParaRPr lang="en-IN" altLang="en-US" sz="36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9481" y="321310"/>
            <a:ext cx="6604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      OVERVIEW OF PROJECT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2062992" y="1071880"/>
            <a:ext cx="5035161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4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SPECIFICATIONS </a:t>
            </a:r>
            <a:endParaRPr lang="en-IN" altLang="en-US" sz="4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511300" y="1771015"/>
            <a:ext cx="8060690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q"/>
            </a:pPr>
            <a:r>
              <a:rPr lang="en-IN" altLang="en-US" sz="2000" b="1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Age Validation:</a:t>
            </a:r>
            <a:r>
              <a:rPr lang="en-IN" altLang="en-US" sz="20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 </a:t>
            </a:r>
            <a:r>
              <a:rPr lang="en-IN" alt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Age should be greater than 0 and less than 150.</a:t>
            </a:r>
            <a:endParaRPr lang="en-IN" altLang="en-US" sz="2000" spc="-1" dirty="0">
              <a:solidFill>
                <a:srgbClr val="000000"/>
              </a:solidFill>
              <a:latin typeface="Arial" panose="020B0604020202020204"/>
              <a:ea typeface="DejaVu Sans"/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IN" altLang="en-US" sz="2000" b="1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Gender Validation: </a:t>
            </a:r>
            <a:r>
              <a:rPr lang="en-IN" alt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The user should enter only '</a:t>
            </a:r>
            <a:r>
              <a:rPr lang="en-IN" altLang="en-US" sz="1800" spc="-1" dirty="0" err="1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M','m','F','f</a:t>
            </a:r>
            <a:r>
              <a:rPr lang="en-IN" alt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'. </a:t>
            </a:r>
            <a:endParaRPr lang="en-IN" altLang="en-US" sz="1800" spc="-1" dirty="0">
              <a:solidFill>
                <a:srgbClr val="000000"/>
              </a:solidFill>
              <a:latin typeface="Arial" panose="020B0604020202020204"/>
              <a:ea typeface="DejaVu Sans"/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IN" altLang="en-US" sz="2000" b="1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Contact Number Validation: </a:t>
            </a:r>
            <a:endParaRPr lang="en-IN" altLang="en-US" sz="2000" b="1" spc="-1" dirty="0">
              <a:solidFill>
                <a:srgbClr val="000000"/>
              </a:solidFill>
              <a:latin typeface="Arial" panose="020B0604020202020204"/>
              <a:ea typeface="DejaVu Sans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The contact no. should not contain values more than 10.</a:t>
            </a:r>
            <a:endParaRPr lang="en-IN" altLang="en-US" sz="1800" spc="-1" dirty="0">
              <a:solidFill>
                <a:srgbClr val="000000"/>
              </a:solidFill>
              <a:latin typeface="Arial" panose="020B0604020202020204"/>
              <a:ea typeface="DejaVu Sans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8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No. could have 0  or 91 in starting other than the 10 digits.</a:t>
            </a:r>
            <a:endParaRPr lang="en-IN" altLang="en-US" sz="18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8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No. could have “+” before 91 </a:t>
            </a:r>
            <a:endParaRPr lang="en-IN" altLang="en-US" sz="1800">
              <a:solidFill>
                <a:schemeClr val="tx1">
                  <a:lumMod val="95000"/>
                  <a:lumOff val="5000"/>
                </a:schemeClr>
              </a:solidFill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180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No. could have - after 91</a:t>
            </a:r>
            <a:endParaRPr lang="en-IN" altLang="en-US" sz="1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800" spc="-1" dirty="0">
              <a:solidFill>
                <a:srgbClr val="000000"/>
              </a:solidFill>
              <a:latin typeface="Arial" panose="020B0604020202020204"/>
              <a:ea typeface="DejaVu Sans"/>
              <a:sym typeface="+mn-ea"/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IN" altLang="en-US" sz="2000" b="1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File Name Validation:</a:t>
            </a:r>
            <a:endParaRPr lang="en-IN" altLang="en-US" sz="2000" b="1" spc="-1" dirty="0">
              <a:solidFill>
                <a:srgbClr val="000000"/>
              </a:solidFill>
              <a:latin typeface="Arial" panose="020B0604020202020204"/>
              <a:ea typeface="DejaVu Sans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System should ask to enter valid file name for source </a:t>
            </a:r>
            <a:r>
              <a:rPr lang="en-US" sz="1800" spc="-1" dirty="0" err="1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csv</a:t>
            </a:r>
            <a:r>
              <a:rPr 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 file.</a:t>
            </a:r>
            <a:endParaRPr lang="en-US" sz="1800" spc="-1" dirty="0">
              <a:solidFill>
                <a:srgbClr val="000000"/>
              </a:solidFill>
              <a:latin typeface="Arial" panose="020B0604020202020204"/>
              <a:ea typeface="DejaVu Sans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Source file extension should be only ".</a:t>
            </a:r>
            <a:r>
              <a:rPr lang="en-US" sz="1800" spc="-1" dirty="0" err="1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csv</a:t>
            </a:r>
            <a:r>
              <a:rPr 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".</a:t>
            </a:r>
            <a:endParaRPr lang="en-US" sz="1800" strike="noStrike" spc="-1" dirty="0">
              <a:latin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The source file should not contain special characters.</a:t>
            </a:r>
            <a:endParaRPr lang="en-US" sz="1800" strike="noStrike" spc="-1" dirty="0">
              <a:latin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Source file name should not be empty.</a:t>
            </a:r>
            <a:endParaRPr lang="en-US" sz="1800" strike="noStrike" spc="-1" dirty="0">
              <a:latin typeface="Arial" panose="020B0604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Source file name should not exceed 20 characters excluding file</a:t>
            </a:r>
            <a:endParaRPr lang="en-US" sz="1800" spc="-1" dirty="0">
              <a:solidFill>
                <a:srgbClr val="000000"/>
              </a:solidFill>
              <a:latin typeface="Arial" panose="020B0604020202020204"/>
              <a:ea typeface="DejaVu Sans"/>
              <a:sym typeface="+mn-ea"/>
            </a:endParaRPr>
          </a:p>
          <a:p>
            <a:pPr>
              <a:buFont typeface="Arial" panose="020B0604020202020204" pitchFamily="34" charset="0"/>
            </a:pPr>
            <a:r>
              <a:rPr lang="en-US" sz="1800" spc="-1" dirty="0">
                <a:solidFill>
                  <a:srgbClr val="000000"/>
                </a:solidFill>
                <a:latin typeface="Arial" panose="020B0604020202020204"/>
                <a:ea typeface="DejaVu Sans"/>
                <a:sym typeface="+mn-ea"/>
              </a:rPr>
              <a:t> extension part.</a:t>
            </a:r>
            <a:endParaRPr lang="en-US" sz="1800" strike="noStrike" spc="-1" dirty="0">
              <a:latin typeface="Arial" panose="020B0604020202020204"/>
            </a:endParaRPr>
          </a:p>
          <a:p>
            <a:pPr>
              <a:buFont typeface="Wingdings" panose="05000000000000000000" charset="0"/>
            </a:pPr>
            <a:endParaRPr lang="en-US" strike="noStrike" spc="-1" dirty="0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trike="noStrike" spc="-1" dirty="0">
              <a:latin typeface="Arial" panose="020B0604020202020204"/>
            </a:endParaRPr>
          </a:p>
          <a:p>
            <a:pPr marL="285750" indent="-285750">
              <a:buFont typeface="Wingdings" panose="05000000000000000000" charset="0"/>
              <a:buChar char="q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2" name="Rectangles 1"/>
          <p:cNvSpPr/>
          <p:nvPr/>
        </p:nvSpPr>
        <p:spPr>
          <a:xfrm>
            <a:off x="211483" y="2275205"/>
            <a:ext cx="8720401" cy="1938992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IN" alt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DIRECTORY </a:t>
            </a:r>
            <a:endParaRPr lang="en-IN" alt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IN" alt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STRUCTURE</a:t>
            </a:r>
            <a:endParaRPr lang="en-IN" alt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94165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59832" y="836712"/>
            <a:ext cx="561411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</a:t>
            </a:r>
            <a:r>
              <a:rPr lang="en-US" dirty="0"/>
              <a:t>├── classes</a:t>
            </a:r>
            <a:endParaRPr lang="en-US" dirty="0"/>
          </a:p>
          <a:p>
            <a:r>
              <a:rPr lang="en-US" dirty="0"/>
              <a:t>     └── </a:t>
            </a:r>
            <a:r>
              <a:rPr lang="en-US" dirty="0" err="1"/>
              <a:t>src</a:t>
            </a:r>
            <a:endParaRPr lang="en-US" dirty="0"/>
          </a:p>
          <a:p>
            <a:r>
              <a:rPr lang="en-US" dirty="0"/>
              <a:t>         └── </a:t>
            </a:r>
            <a:r>
              <a:rPr lang="en-US" dirty="0" err="1"/>
              <a:t>ncu</a:t>
            </a:r>
            <a:endParaRPr lang="en-US" dirty="0"/>
          </a:p>
          <a:p>
            <a:r>
              <a:rPr lang="en-US" dirty="0"/>
              <a:t>                 ├── exceptions</a:t>
            </a:r>
            <a:endParaRPr lang="en-US" dirty="0"/>
          </a:p>
          <a:p>
            <a:r>
              <a:rPr lang="en-US" dirty="0"/>
              <a:t>                 ├── java</a:t>
            </a:r>
            <a:endParaRPr lang="en-US" dirty="0"/>
          </a:p>
          <a:p>
            <a:r>
              <a:rPr lang="en-US" dirty="0"/>
              <a:t>                 ├── main</a:t>
            </a:r>
            <a:endParaRPr lang="en-US" dirty="0"/>
          </a:p>
          <a:p>
            <a:r>
              <a:rPr lang="en-US" dirty="0"/>
              <a:t>                 └── validations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configs</a:t>
            </a:r>
            <a:endParaRPr lang="en-US" dirty="0"/>
          </a:p>
          <a:p>
            <a:r>
              <a:rPr lang="en-US" dirty="0"/>
              <a:t>           ├── constants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csvs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src</a:t>
            </a:r>
            <a:endParaRPr lang="en-US" dirty="0"/>
          </a:p>
          <a:p>
            <a:r>
              <a:rPr lang="en-US" dirty="0"/>
              <a:t>          └── </a:t>
            </a:r>
            <a:r>
              <a:rPr lang="en-US" dirty="0" err="1"/>
              <a:t>ncu</a:t>
            </a:r>
            <a:endParaRPr lang="en-US" dirty="0"/>
          </a:p>
          <a:p>
            <a:r>
              <a:rPr lang="en-US" dirty="0"/>
              <a:t>                    ├── exceptions</a:t>
            </a:r>
            <a:endParaRPr lang="en-US" dirty="0"/>
          </a:p>
          <a:p>
            <a:r>
              <a:rPr lang="en-US" dirty="0"/>
              <a:t>                    ├── java</a:t>
            </a:r>
            <a:endParaRPr lang="en-US" dirty="0"/>
          </a:p>
          <a:p>
            <a:r>
              <a:rPr lang="en-US" dirty="0"/>
              <a:t>                    ├── main</a:t>
            </a:r>
            <a:endParaRPr lang="en-US" dirty="0"/>
          </a:p>
          <a:p>
            <a:r>
              <a:rPr lang="en-US" dirty="0"/>
              <a:t>                    └── validations</a:t>
            </a:r>
            <a:endParaRPr lang="en-US" dirty="0"/>
          </a:p>
          <a:p>
            <a:r>
              <a:rPr lang="en-US" dirty="0"/>
              <a:t>└── txt</a:t>
            </a:r>
            <a:endParaRPr lang="en-US" dirty="0"/>
          </a:p>
          <a:p>
            <a:r>
              <a:rPr lang="en-US" dirty="0"/>
              <a:t>          ├── diseases</a:t>
            </a:r>
            <a:endParaRPr lang="en-US" dirty="0"/>
          </a:p>
          <a:p>
            <a:r>
              <a:rPr lang="en-US" dirty="0"/>
              <a:t>          └── symptom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  <a:p>
            <a:endParaRPr lang="en-US" sz="1600" dirty="0"/>
          </a:p>
        </p:txBody>
      </p:sp>
      <p:sp>
        <p:nvSpPr>
          <p:cNvPr id="3" name="Text Box 2"/>
          <p:cNvSpPr txBox="1"/>
          <p:nvPr/>
        </p:nvSpPr>
        <p:spPr>
          <a:xfrm>
            <a:off x="6622415" y="1929765"/>
            <a:ext cx="1478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83552" y="1124744"/>
            <a:ext cx="8194040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The project directory structure explain</a:t>
            </a:r>
            <a:r>
              <a:rPr lang="en-IN" altLang="en-US" sz="20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s</a:t>
            </a:r>
            <a:r>
              <a:rPr lang="en-US" sz="20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 all subdirectories and  files to be kept into particular sub directory.</a:t>
            </a:r>
            <a:endParaRPr lang="en-US" sz="2000" dirty="0">
              <a:solidFill>
                <a:srgbClr val="000000">
                  <a:lumMod val="75000"/>
                  <a:lumOff val="25000"/>
                </a:srgbClr>
              </a:solidFill>
              <a:sym typeface="+mn-ea"/>
            </a:endParaRPr>
          </a:p>
          <a:p>
            <a:endParaRPr lang="en-US" sz="20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000" b="1" dirty="0">
                <a:sym typeface="+mn-ea"/>
              </a:rPr>
              <a:t>classes- </a:t>
            </a:r>
            <a:r>
              <a:rPr lang="en-US" sz="2000" dirty="0">
                <a:sym typeface="+mn-ea"/>
              </a:rPr>
              <a:t>This folder contains all the class files.</a:t>
            </a:r>
            <a:endParaRPr lang="en-US" sz="2000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endParaRPr lang="en-US" sz="2000" b="1" dirty="0">
              <a:sym typeface="+mn-ea"/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sz="2000" b="1" dirty="0" err="1">
                <a:sym typeface="+mn-ea"/>
              </a:rPr>
              <a:t>configs</a:t>
            </a:r>
            <a:r>
              <a:rPr lang="en-IN" altLang="en-US" sz="2000" b="1" dirty="0" err="1">
                <a:sym typeface="+mn-ea"/>
              </a:rPr>
              <a:t>- </a:t>
            </a:r>
            <a:r>
              <a:rPr lang="en-US" sz="2000" dirty="0">
                <a:sym typeface="+mn-ea"/>
              </a:rPr>
              <a:t>This folder contain</a:t>
            </a:r>
            <a:r>
              <a:rPr lang="en-IN" altLang="en-US" sz="2000" dirty="0">
                <a:sym typeface="+mn-ea"/>
              </a:rPr>
              <a:t>s</a:t>
            </a:r>
            <a:r>
              <a:rPr lang="en-US" sz="2000" dirty="0">
                <a:sym typeface="+mn-ea"/>
              </a:rPr>
              <a:t> config subfolder.</a:t>
            </a:r>
            <a:endParaRPr lang="en-US" sz="2000" dirty="0">
              <a:sym typeface="+mn-ea"/>
            </a:endParaRPr>
          </a:p>
          <a:p>
            <a:pPr>
              <a:buFont typeface="Wingdings" panose="05000000000000000000" charset="0"/>
            </a:pPr>
            <a:r>
              <a:rPr lang="en-US" sz="2000" b="1" dirty="0">
                <a:sym typeface="+mn-ea"/>
              </a:rPr>
              <a:t>                 </a:t>
            </a:r>
            <a:r>
              <a:rPr lang="en-IN" altLang="en-US" sz="2000" b="1" dirty="0">
                <a:sym typeface="+mn-ea"/>
              </a:rPr>
              <a:t>&gt;</a:t>
            </a:r>
            <a:r>
              <a:rPr lang="en-US" sz="2000" b="1" dirty="0">
                <a:sym typeface="+mn-ea"/>
              </a:rPr>
              <a:t> constants </a:t>
            </a:r>
            <a:r>
              <a:rPr lang="en-IN" altLang="en-US" sz="2000" b="1" dirty="0">
                <a:sym typeface="+mn-ea"/>
              </a:rPr>
              <a:t>--&gt; </a:t>
            </a:r>
            <a:r>
              <a:rPr lang="en-IN" altLang="en-US" sz="2000" dirty="0" err="1">
                <a:sym typeface="+mn-ea"/>
              </a:rPr>
              <a:t>exception.properties</a:t>
            </a:r>
            <a:endParaRPr lang="en-IN" altLang="en-US" sz="2000" dirty="0">
              <a:sym typeface="+mn-ea"/>
            </a:endParaRPr>
          </a:p>
          <a:p>
            <a:pPr>
              <a:buFont typeface="Wingdings" panose="05000000000000000000" charset="0"/>
            </a:pPr>
            <a:endParaRPr lang="en-IN" altLang="en-US" sz="2000" dirty="0">
              <a:sym typeface="+mn-e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altLang="en-US" sz="2000" b="1" dirty="0" err="1"/>
              <a:t>csv</a:t>
            </a:r>
            <a:r>
              <a:rPr lang="en-IN" altLang="en-US" sz="2000" b="1" dirty="0"/>
              <a:t>- </a:t>
            </a:r>
            <a:r>
              <a:rPr lang="en-US" sz="2000" dirty="0">
                <a:sym typeface="+mn-ea"/>
              </a:rPr>
              <a:t>This folder contain</a:t>
            </a:r>
            <a:r>
              <a:rPr lang="en-IN" altLang="en-US" sz="2000" dirty="0">
                <a:sym typeface="+mn-ea"/>
              </a:rPr>
              <a:t>s</a:t>
            </a:r>
            <a:r>
              <a:rPr lang="en-US" sz="2000" dirty="0">
                <a:sym typeface="+mn-ea"/>
              </a:rPr>
              <a:t> </a:t>
            </a:r>
            <a:r>
              <a:rPr lang="en-US" sz="2000" dirty="0" err="1">
                <a:sym typeface="+mn-ea"/>
              </a:rPr>
              <a:t>csv</a:t>
            </a:r>
            <a:r>
              <a:rPr lang="en-US" sz="2000" dirty="0">
                <a:sym typeface="+mn-ea"/>
              </a:rPr>
              <a:t> file.</a:t>
            </a:r>
            <a:endParaRPr lang="en-IN" altLang="en-US" sz="2000" dirty="0">
              <a:sym typeface="+mn-ea"/>
            </a:endParaRPr>
          </a:p>
          <a:p>
            <a:pPr>
              <a:buFont typeface="Wingdings" panose="05000000000000000000" charset="0"/>
            </a:pPr>
            <a:endParaRPr lang="en-IN" altLang="en-US" sz="2000" dirty="0">
              <a:sym typeface="+mn-ea"/>
            </a:endParaRPr>
          </a:p>
          <a:p>
            <a:pPr marL="285750" indent="-285750" fontAlgn="base">
              <a:buFont typeface="Wingdings" panose="05000000000000000000" charset="0"/>
              <a:buChar char="Ø"/>
            </a:pPr>
            <a:r>
              <a:rPr lang="en-IN" altLang="en-US" sz="2000" b="1" dirty="0">
                <a:sym typeface="+mn-ea"/>
              </a:rPr>
              <a:t>src</a:t>
            </a:r>
            <a:r>
              <a:rPr lang="en-IN" altLang="en-US" sz="2000" dirty="0">
                <a:sym typeface="+mn-ea"/>
              </a:rPr>
              <a:t>- </a:t>
            </a:r>
            <a:r>
              <a:rPr lang="en-US" sz="2000" dirty="0">
                <a:sym typeface="+mn-ea"/>
              </a:rPr>
              <a:t>This folder should contain different packages and source files based on their actions.</a:t>
            </a:r>
            <a:endParaRPr lang="en-US" sz="2000" dirty="0"/>
          </a:p>
          <a:p>
            <a:pPr fontAlgn="base"/>
            <a:r>
              <a:rPr lang="en-US" sz="2000" b="1" dirty="0">
                <a:sym typeface="+mn-ea"/>
              </a:rPr>
              <a:t>              </a:t>
            </a:r>
            <a:endParaRPr lang="en-US" sz="2000" b="1" dirty="0">
              <a:sym typeface="+mn-ea"/>
            </a:endParaRPr>
          </a:p>
          <a:p>
            <a:pPr fontAlgn="base"/>
            <a:r>
              <a:rPr lang="en-US" sz="2000" b="1" dirty="0">
                <a:sym typeface="+mn-ea"/>
              </a:rPr>
              <a:t>              </a:t>
            </a:r>
            <a:endParaRPr lang="en-US" dirty="0"/>
          </a:p>
          <a:p>
            <a:pPr marL="285750" indent="-285750">
              <a:buFont typeface="Wingdings" panose="05000000000000000000" charset="0"/>
              <a:buChar char="Ø"/>
            </a:pPr>
            <a:endParaRPr lang="en-IN" altLang="en-US" dirty="0">
              <a:solidFill>
                <a:schemeClr val="tx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5080"/>
            <a:ext cx="9194165" cy="685800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051720" y="908720"/>
            <a:ext cx="695579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 dirty="0">
                <a:sym typeface="+mn-ea"/>
              </a:rPr>
              <a:t>&gt;</a:t>
            </a:r>
            <a:r>
              <a:rPr lang="en-US" altLang="en-IN" sz="2000" b="1" dirty="0" err="1">
                <a:sym typeface="+mn-ea"/>
              </a:rPr>
              <a:t>src</a:t>
            </a:r>
            <a:r>
              <a:rPr lang="en-US" sz="2000" b="1" dirty="0" err="1">
                <a:sym typeface="+mn-ea"/>
              </a:rPr>
              <a:t>.ncu.main</a:t>
            </a:r>
            <a:endParaRPr lang="en-US" sz="2000" dirty="0"/>
          </a:p>
          <a:p>
            <a:r>
              <a:rPr lang="en-US" dirty="0">
                <a:sym typeface="+mn-ea"/>
              </a:rPr>
              <a:t>                         This will contain main java source file.</a:t>
            </a:r>
            <a:endParaRPr 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Medical Data Base </a:t>
            </a:r>
            <a:endParaRPr lang="en-US" dirty="0">
              <a:sym typeface="+mn-ea"/>
            </a:endParaRPr>
          </a:p>
          <a:p>
            <a:endParaRPr lang="en-US" dirty="0"/>
          </a:p>
          <a:p>
            <a:pPr fontAlgn="base"/>
            <a:r>
              <a:rPr lang="en-IN" altLang="en-US" b="1" dirty="0">
                <a:sym typeface="+mn-ea"/>
              </a:rPr>
              <a:t>&gt;</a:t>
            </a:r>
            <a:r>
              <a:rPr lang="en-US" altLang="en-IN" sz="2000" b="1" dirty="0">
                <a:sym typeface="+mn-ea"/>
              </a:rPr>
              <a:t>src</a:t>
            </a:r>
            <a:r>
              <a:rPr lang="en-US" sz="2000" b="1" dirty="0" err="1">
                <a:sym typeface="+mn-ea"/>
              </a:rPr>
              <a:t>.ncu.validations</a:t>
            </a:r>
            <a:endParaRPr lang="en-US" sz="2000" dirty="0"/>
          </a:p>
          <a:p>
            <a:pPr fontAlgn="base"/>
            <a:r>
              <a:rPr lang="en-US" dirty="0">
                <a:sym typeface="+mn-ea"/>
              </a:rPr>
              <a:t>                      This will contain validators source files.</a:t>
            </a:r>
            <a:endParaRPr lang="en-US" dirty="0"/>
          </a:p>
          <a:p>
            <a:pPr marL="342900" indent="-342900" fontAlgn="base">
              <a:buFont typeface="Wingdings" panose="05000000000000000000" charset="0"/>
              <a:buAutoNum type="arabicPeriod"/>
            </a:pPr>
            <a:r>
              <a:rPr lang="en-IN" altLang="en-US" dirty="0"/>
              <a:t>Age Validation</a:t>
            </a:r>
            <a:endParaRPr lang="en-IN" altLang="en-US" dirty="0"/>
          </a:p>
          <a:p>
            <a:pPr marL="342900" indent="-342900" fontAlgn="base">
              <a:buFont typeface="Wingdings" panose="05000000000000000000" charset="0"/>
              <a:buAutoNum type="arabicPeriod"/>
            </a:pPr>
            <a:r>
              <a:rPr lang="en-IN" altLang="en-US" dirty="0"/>
              <a:t>Gender Validation</a:t>
            </a:r>
            <a:endParaRPr lang="en-IN" altLang="en-US" dirty="0"/>
          </a:p>
          <a:p>
            <a:pPr marL="342900" indent="-342900" fontAlgn="base">
              <a:buFont typeface="Wingdings" panose="05000000000000000000" charset="0"/>
              <a:buAutoNum type="arabicPeriod"/>
            </a:pPr>
            <a:r>
              <a:rPr lang="en-IN" altLang="en-US" dirty="0"/>
              <a:t>Contact Number Validation</a:t>
            </a:r>
            <a:endParaRPr lang="en-IN" altLang="en-US" dirty="0"/>
          </a:p>
          <a:p>
            <a:pPr marL="342900" indent="-342900" fontAlgn="base">
              <a:buFont typeface="Wingdings" panose="05000000000000000000" charset="0"/>
              <a:buAutoNum type="arabicPeriod"/>
            </a:pPr>
            <a:endParaRPr lang="en-IN" altLang="en-US" dirty="0"/>
          </a:p>
          <a:p>
            <a:pPr fontAlgn="base">
              <a:buFont typeface="Wingdings" panose="05000000000000000000" charset="0"/>
            </a:pPr>
            <a:r>
              <a:rPr lang="en-IN" altLang="en-US" b="1" dirty="0"/>
              <a:t>&gt;</a:t>
            </a:r>
            <a:r>
              <a:rPr lang="en-US" altLang="en-IN" sz="2000" b="1" dirty="0"/>
              <a:t>src</a:t>
            </a:r>
            <a:r>
              <a:rPr lang="en-US" sz="2000" b="1" dirty="0" err="1">
                <a:sym typeface="+mn-ea"/>
              </a:rPr>
              <a:t>.ncu.exceptions</a:t>
            </a:r>
            <a:endParaRPr lang="en-IN" altLang="en-US" sz="2000" dirty="0"/>
          </a:p>
          <a:p>
            <a:pPr fontAlgn="base"/>
            <a:r>
              <a:rPr lang="en-IN" altLang="en-US" dirty="0"/>
              <a:t>                   This will contain exception source files.</a:t>
            </a:r>
            <a:endParaRPr lang="en-IN" altLang="en-US" dirty="0"/>
          </a:p>
          <a:p>
            <a:pPr marL="342900" indent="-342900" fontAlgn="base">
              <a:buFont typeface="+mj-lt"/>
              <a:buAutoNum type="arabicPeriod"/>
            </a:pPr>
            <a:r>
              <a:rPr lang="en-IN" altLang="en-US" dirty="0"/>
              <a:t>Unrecognized Disease Exception</a:t>
            </a:r>
            <a:endParaRPr lang="en-IN" altLang="en-US" dirty="0"/>
          </a:p>
          <a:p>
            <a:pPr marL="342900" indent="-342900">
              <a:buFont typeface="+mj-lt"/>
              <a:buAutoNum type="arabicPeriod"/>
            </a:pPr>
            <a:r>
              <a:rPr lang="en-IN" altLang="en-US" dirty="0"/>
              <a:t>Unrecognized Symptom Exception</a:t>
            </a:r>
            <a:endParaRPr lang="en-IN" altLang="en-US" dirty="0"/>
          </a:p>
          <a:p>
            <a:pPr marL="342900" indent="-342900">
              <a:buFont typeface="+mj-lt"/>
              <a:buAutoNum type="arabicPeriod"/>
            </a:pPr>
            <a:r>
              <a:rPr lang="en-IN" altLang="en-US" dirty="0"/>
              <a:t>Empty File Name Exception</a:t>
            </a:r>
            <a:endParaRPr lang="en-IN" altLang="en-US" dirty="0"/>
          </a:p>
          <a:p>
            <a:pPr marL="342900" indent="-342900">
              <a:buFont typeface="+mj-lt"/>
              <a:buAutoNum type="arabicPeriod"/>
            </a:pPr>
            <a:r>
              <a:rPr lang="en-IN" altLang="en-US" dirty="0"/>
              <a:t>Missing Extension Exception</a:t>
            </a:r>
            <a:endParaRPr lang="en-IN" altLang="en-US" dirty="0"/>
          </a:p>
          <a:p>
            <a:pPr marL="342900" indent="-342900">
              <a:buFont typeface="+mj-lt"/>
              <a:buAutoNum type="arabicPeriod"/>
            </a:pPr>
            <a:r>
              <a:rPr lang="en-IN" altLang="en-US" dirty="0" err="1"/>
              <a:t>Csv</a:t>
            </a:r>
            <a:r>
              <a:rPr lang="en-IN" altLang="en-US" dirty="0"/>
              <a:t> Only Exception</a:t>
            </a:r>
            <a:endParaRPr lang="en-IN" altLang="en-US" dirty="0"/>
          </a:p>
          <a:p>
            <a:pPr marL="342900" indent="-342900">
              <a:buFont typeface="+mj-lt"/>
              <a:buAutoNum type="arabicPeriod"/>
            </a:pPr>
            <a:r>
              <a:rPr lang="en-IN" altLang="en-US" dirty="0"/>
              <a:t>Long File Name Exception</a:t>
            </a:r>
            <a:endParaRPr lang="en-IN" altLang="en-US" dirty="0"/>
          </a:p>
          <a:p>
            <a:pPr marL="342900" indent="-342900">
              <a:buFont typeface="+mj-lt"/>
              <a:buAutoNum type="arabicPeriod"/>
            </a:pPr>
            <a:r>
              <a:rPr lang="en-IN" altLang="en-US" dirty="0"/>
              <a:t>Special Character Exception</a:t>
            </a:r>
            <a:endParaRPr lang="en-IN" altLang="en-US" dirty="0"/>
          </a:p>
          <a:p>
            <a:r>
              <a:rPr lang="en-US" altLang="en-US" b="1" dirty="0">
                <a:sym typeface="+mn-ea"/>
              </a:rPr>
              <a:t>      </a:t>
            </a:r>
            <a:endParaRPr lang="en-IN" altLang="en-US" dirty="0"/>
          </a:p>
          <a:p>
            <a:pPr fontAlgn="base"/>
            <a:endParaRPr lang="en-IN" altLang="en-US" b="1" dirty="0"/>
          </a:p>
          <a:p>
            <a:pPr marL="342900" indent="-342900" fontAlgn="base">
              <a:buFont typeface="+mj-lt"/>
              <a:buAutoNum type="arabicPeriod"/>
            </a:pPr>
            <a:endParaRPr lang="en-IN" altLang="en-US" dirty="0"/>
          </a:p>
          <a:p>
            <a:pPr marL="342900" indent="-342900" fontAlgn="base">
              <a:buFont typeface="Wingdings" panose="05000000000000000000" charset="0"/>
              <a:buAutoNum type="arabicPeriod"/>
            </a:pPr>
            <a:endParaRPr lang="en-I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8258</Words>
  <Application>WPS Presentation</Application>
  <PresentationFormat>On-screen Show (4:3)</PresentationFormat>
  <Paragraphs>357</Paragraphs>
  <Slides>33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Arial</vt:lpstr>
      <vt:lpstr>SimSun</vt:lpstr>
      <vt:lpstr>Wingdings</vt:lpstr>
      <vt:lpstr>Wingdings</vt:lpstr>
      <vt:lpstr>Arial</vt:lpstr>
      <vt:lpstr>DejaVu Sans</vt:lpstr>
      <vt:lpstr>Calibri</vt:lpstr>
      <vt:lpstr>Microsoft YaHei</vt:lpstr>
      <vt:lpstr>Arial Unicode MS</vt:lpstr>
      <vt:lpstr>Times New Roman</vt:lpstr>
      <vt:lpstr>Default Design</vt:lpstr>
      <vt:lpstr>1_Default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Shivani Saluja</dc:creator>
  <cp:lastModifiedBy>Shivani Saluja</cp:lastModifiedBy>
  <cp:revision>88</cp:revision>
  <dcterms:created xsi:type="dcterms:W3CDTF">2020-05-04T08:01:00Z</dcterms:created>
  <dcterms:modified xsi:type="dcterms:W3CDTF">2020-05-11T04:50:56Z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1033-11.2.0.9327</vt:lpwstr>
  </property>
</Properties>
</file>